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8" r:id="rId1"/>
  </p:sldMasterIdLst>
  <p:notesMasterIdLst>
    <p:notesMasterId r:id="rId33"/>
  </p:notesMasterIdLst>
  <p:sldIdLst>
    <p:sldId id="256" r:id="rId2"/>
    <p:sldId id="327" r:id="rId3"/>
    <p:sldId id="257" r:id="rId4"/>
    <p:sldId id="302" r:id="rId5"/>
    <p:sldId id="289" r:id="rId6"/>
    <p:sldId id="260" r:id="rId7"/>
    <p:sldId id="288" r:id="rId8"/>
    <p:sldId id="258" r:id="rId9"/>
    <p:sldId id="284" r:id="rId10"/>
    <p:sldId id="285" r:id="rId11"/>
    <p:sldId id="314" r:id="rId12"/>
    <p:sldId id="291" r:id="rId13"/>
    <p:sldId id="317" r:id="rId14"/>
    <p:sldId id="292" r:id="rId15"/>
    <p:sldId id="293" r:id="rId16"/>
    <p:sldId id="294" r:id="rId17"/>
    <p:sldId id="295" r:id="rId18"/>
    <p:sldId id="315" r:id="rId19"/>
    <p:sldId id="316" r:id="rId20"/>
    <p:sldId id="303" r:id="rId21"/>
    <p:sldId id="307" r:id="rId22"/>
    <p:sldId id="324" r:id="rId23"/>
    <p:sldId id="306" r:id="rId24"/>
    <p:sldId id="310" r:id="rId25"/>
    <p:sldId id="311" r:id="rId26"/>
    <p:sldId id="323" r:id="rId27"/>
    <p:sldId id="320" r:id="rId28"/>
    <p:sldId id="321" r:id="rId29"/>
    <p:sldId id="322" r:id="rId30"/>
    <p:sldId id="304" r:id="rId31"/>
    <p:sldId id="30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9" autoAdjust="0"/>
    <p:restoredTop sz="83200" autoAdjust="0"/>
  </p:normalViewPr>
  <p:slideViewPr>
    <p:cSldViewPr snapToGrid="0">
      <p:cViewPr varScale="1">
        <p:scale>
          <a:sx n="109" d="100"/>
          <a:sy n="109" d="100"/>
        </p:scale>
        <p:origin x="1296" y="1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CDB1-6280-4C16-A1F9-446E038BA806}" type="datetimeFigureOut">
              <a:rPr lang="en-CA" smtClean="0"/>
              <a:t>2021-07-26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A276-F1A5-41D4-9CE1-BF83AD4C10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02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66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647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31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14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305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37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1846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582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176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238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50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1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57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653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267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640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171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1958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273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890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106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81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7342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17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09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60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09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649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324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16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A276-F1A5-41D4-9CE1-BF83AD4C107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28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486600" cy="147002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6944816" cy="1752600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7CAB389-6F18-4DE3-A5C6-08D532776FF5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58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306000"/>
            <a:ext cx="7776864" cy="936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140969"/>
            <a:ext cx="7704000" cy="2736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3B4A-D71E-4442-A6FF-D3E559B00221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2000" y="1916113"/>
            <a:ext cx="7704138" cy="12255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100" baseline="0">
                <a:solidFill>
                  <a:srgbClr val="008A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1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00" y="306000"/>
            <a:ext cx="7776864" cy="9361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140969"/>
            <a:ext cx="7704000" cy="2736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7E0F-2116-40DB-B614-C26DE7A26D3E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668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b="1" i="0" baseline="0">
                <a:solidFill>
                  <a:srgbClr val="0070B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142800"/>
            <a:ext cx="7715200" cy="2736000"/>
          </a:xfrm>
        </p:spPr>
        <p:txBody>
          <a:bodyPr/>
          <a:lstStyle>
            <a:lvl1pPr>
              <a:defRPr baseline="0">
                <a:solidFill>
                  <a:srgbClr val="575757"/>
                </a:solidFill>
              </a:defRPr>
            </a:lvl1pPr>
            <a:lvl2pPr>
              <a:defRPr baseline="0">
                <a:solidFill>
                  <a:srgbClr val="575757"/>
                </a:solidFill>
              </a:defRPr>
            </a:lvl2pPr>
            <a:lvl3pPr>
              <a:defRPr baseline="0">
                <a:solidFill>
                  <a:srgbClr val="575757"/>
                </a:solidFill>
              </a:defRPr>
            </a:lvl3pPr>
            <a:lvl4pPr>
              <a:defRPr baseline="0">
                <a:solidFill>
                  <a:srgbClr val="575757"/>
                </a:solidFill>
              </a:defRPr>
            </a:lvl4pPr>
            <a:lvl5pPr>
              <a:defRPr baseline="0">
                <a:solidFill>
                  <a:srgbClr val="5757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B3"/>
                </a:solidFill>
              </a:defRPr>
            </a:lvl1pPr>
          </a:lstStyle>
          <a:p>
            <a:fld id="{DF6A87EC-9795-41DB-B1F9-B9D2E8963EEA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70B3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B3"/>
                </a:solidFill>
              </a:defRPr>
            </a:lvl1pPr>
          </a:lstStyle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56981" y="1915200"/>
            <a:ext cx="7777163" cy="12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z="2100" baseline="0">
                <a:solidFill>
                  <a:srgbClr val="008AA9"/>
                </a:solidFill>
                <a:latin typeface="Arial" panose="020B0604020202020204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88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b="1" i="0" baseline="0">
                <a:solidFill>
                  <a:srgbClr val="0070B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142800"/>
            <a:ext cx="7715200" cy="2736000"/>
          </a:xfrm>
        </p:spPr>
        <p:txBody>
          <a:bodyPr/>
          <a:lstStyle>
            <a:lvl1pPr>
              <a:defRPr baseline="0">
                <a:solidFill>
                  <a:srgbClr val="575757"/>
                </a:solidFill>
              </a:defRPr>
            </a:lvl1pPr>
            <a:lvl2pPr>
              <a:defRPr baseline="0">
                <a:solidFill>
                  <a:srgbClr val="575757"/>
                </a:solidFill>
              </a:defRPr>
            </a:lvl2pPr>
            <a:lvl3pPr>
              <a:defRPr baseline="0">
                <a:solidFill>
                  <a:srgbClr val="575757"/>
                </a:solidFill>
              </a:defRPr>
            </a:lvl3pPr>
            <a:lvl4pPr>
              <a:defRPr baseline="0">
                <a:solidFill>
                  <a:srgbClr val="575757"/>
                </a:solidFill>
              </a:defRPr>
            </a:lvl4pPr>
            <a:lvl5pPr>
              <a:defRPr baseline="0">
                <a:solidFill>
                  <a:srgbClr val="57575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B3"/>
                </a:solidFill>
              </a:defRPr>
            </a:lvl1pPr>
          </a:lstStyle>
          <a:p>
            <a:fld id="{BBB9919F-6932-4525-8534-D5942F17E1BD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70B3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B3"/>
                </a:solidFill>
              </a:defRPr>
            </a:lvl1pPr>
          </a:lstStyle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92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200" y="1988840"/>
            <a:ext cx="7632847" cy="3744415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309320"/>
            <a:ext cx="1666528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B6B123F-B913-49B8-AC73-3E099BD36D9D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239154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51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FE14-02D7-4025-BD8B-6EA897470ED9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25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91400" cy="93610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3212976"/>
            <a:ext cx="7715200" cy="27363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79556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0070B3"/>
                </a:solidFill>
                <a:latin typeface="Arial" panose="020B0604020202020204" pitchFamily="34" charset="0"/>
              </a:defRPr>
            </a:lvl1pPr>
          </a:lstStyle>
          <a:p>
            <a:fld id="{7E89C3B6-369B-4DBA-990A-4DE9913C1EC2}" type="datetime1">
              <a:rPr lang="en-CA" smtClean="0"/>
              <a:t>2021-07-26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600" y="6309320"/>
            <a:ext cx="23915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rgbClr val="0070B3"/>
                </a:solidFill>
                <a:latin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8104" y="6309320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0070B3"/>
                </a:solidFill>
                <a:latin typeface="Arial" panose="020B0604020202020204" pitchFamily="34" charset="0"/>
              </a:defRPr>
            </a:lvl1pPr>
          </a:lstStyle>
          <a:p>
            <a:fld id="{9EE4234E-C83F-4EB8-9798-5646CD4289D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Date Placeholder 6"/>
          <p:cNvSpPr txBox="1">
            <a:spLocks/>
          </p:cNvSpPr>
          <p:nvPr/>
        </p:nvSpPr>
        <p:spPr>
          <a:xfrm>
            <a:off x="3491880" y="6309320"/>
            <a:ext cx="10801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4572000" y="6309320"/>
            <a:ext cx="14401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39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defRPr sz="1800" kern="1200" baseline="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184150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defRPr sz="1800" kern="1200" baseline="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5350" indent="-173038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defRPr sz="1800" kern="1200" baseline="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0950" indent="-173038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defRPr sz="1800" kern="1200" baseline="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7663" indent="-184150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•"/>
        <a:defRPr sz="1800" kern="1200" baseline="0">
          <a:solidFill>
            <a:srgbClr val="5757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quickref/?showtechniques=24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convention-on-the-rights-of-persons-with-disabilitie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3.org/TR/WCAG2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domscientific.com/products/fs/jaws-product-page.asp" TargetMode="External"/><Relationship Id="rId3" Type="http://schemas.openxmlformats.org/officeDocument/2006/relationships/hyperlink" Target="https://vimeo.com/536495854/6465c58200" TargetMode="External"/><Relationship Id="rId7" Type="http://schemas.openxmlformats.org/officeDocument/2006/relationships/hyperlink" Target="http://www.apple.com/accessibility/voiceove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ndows.microsoft.com/en-US/windows-vista/Hear-text-read-aloud-with-Narrator" TargetMode="External"/><Relationship Id="rId5" Type="http://schemas.openxmlformats.org/officeDocument/2006/relationships/hyperlink" Target="https://chrome.google.com/webstore/detail/screen-reader-for-google/nddfhonnmhcldcbmhbdldfpkbfpgjoeh?hl=en" TargetMode="Externa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cpaontario.ca/become-a-cpa/images/CPA-ONTARIO-MULTI-YEAR-ACCESSIBILITY-PLAN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s://media.cpaontario.ca/become-a-cpa/images/INTEGRATED-ACCESSIBILITY-STANDARDS-POLICY.pdf" TargetMode="External"/><Relationship Id="rId4" Type="http://schemas.openxmlformats.org/officeDocument/2006/relationships/hyperlink" Target="https://media.cpaontario.ca/become-a-cpa/images/Web-Accessibility-Statement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acanada.ca/en/accessibility-polic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s://www.bccpa.ca/getmedia/d1c5078e-286e-4b15-ada7-420cd5ad981f/Multi-Year-Accessibility-Plan-2012-2021_CPA-Canad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cpa.ca/accessibility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ccpa.ca/cpabc-web-accessibility/accessibility-at-cpab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268" y="2310651"/>
            <a:ext cx="74866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6465"/>
            <a:ext cx="9144000" cy="1909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9714" y="3116424"/>
            <a:ext cx="351764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CPABC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Accessibility Initiative</a:t>
            </a:r>
            <a:endParaRPr lang="en-US" sz="3200" baseline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Scope for Web Accessibility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9" y="1725282"/>
            <a:ext cx="7293169" cy="467551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order </a:t>
            </a:r>
            <a:r>
              <a:rPr lang="en-US" sz="2000" dirty="0">
                <a:solidFill>
                  <a:schemeClr val="tx1"/>
                </a:solidFill>
              </a:rPr>
              <a:t>for CPABC to become web accessible, all our “web content” must comply with </a:t>
            </a:r>
            <a:r>
              <a:rPr lang="en-US" sz="2000" b="1" dirty="0" smtClean="0">
                <a:solidFill>
                  <a:schemeClr val="tx1"/>
                </a:solidFill>
              </a:rPr>
              <a:t>WCAG</a:t>
            </a:r>
            <a:r>
              <a:rPr lang="en-US" sz="2000" dirty="0" smtClean="0">
                <a:solidFill>
                  <a:schemeClr val="tx1"/>
                </a:solidFill>
              </a:rPr>
              <a:t>. (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Web Content Accessibility Guidelines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0" indent="0" fontAlgn="base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“Web content” refers to:</a:t>
            </a:r>
          </a:p>
          <a:p>
            <a:pPr lvl="1" fontAlgn="base"/>
            <a:r>
              <a:rPr lang="en-US" sz="2000" dirty="0" smtClean="0">
                <a:solidFill>
                  <a:schemeClr val="tx1"/>
                </a:solidFill>
              </a:rPr>
              <a:t>Web Text (HTML)</a:t>
            </a:r>
          </a:p>
          <a:p>
            <a:pPr lvl="1" fontAlgn="base"/>
            <a:r>
              <a:rPr lang="en-US" sz="2000" dirty="0" smtClean="0">
                <a:solidFill>
                  <a:schemeClr val="tx1"/>
                </a:solidFill>
              </a:rPr>
              <a:t>Images</a:t>
            </a:r>
          </a:p>
          <a:p>
            <a:pPr lvl="1" fontAlgn="base"/>
            <a:r>
              <a:rPr lang="en-US" sz="2000" dirty="0" smtClean="0">
                <a:solidFill>
                  <a:schemeClr val="tx1"/>
                </a:solidFill>
              </a:rPr>
              <a:t>PDF’s</a:t>
            </a:r>
          </a:p>
          <a:p>
            <a:pPr lvl="1" fontAlgn="base"/>
            <a:r>
              <a:rPr lang="en-US" sz="2000" dirty="0" smtClean="0">
                <a:solidFill>
                  <a:schemeClr val="tx1"/>
                </a:solidFill>
              </a:rPr>
              <a:t>Videos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10</a:t>
            </a:fld>
            <a:endParaRPr lang="en-CA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90" y="2646306"/>
            <a:ext cx="3273169" cy="2267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99" y="5257455"/>
            <a:ext cx="7425055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Arial" panose="020B0604020202020204" pitchFamily="34" charset="0"/>
              </a:rPr>
              <a:t>WCAG sets the </a:t>
            </a:r>
            <a:r>
              <a:rPr lang="en-US" dirty="0" smtClean="0">
                <a:latin typeface="Arial" panose="020B0604020202020204" pitchFamily="34" charset="0"/>
              </a:rPr>
              <a:t>standards and best practices for accessibility.</a:t>
            </a:r>
            <a:br>
              <a:rPr lang="en-US" dirty="0" smtClean="0">
                <a:latin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WCAG are the basis of most accessibility laws around the world.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WCAG?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5" y="1624230"/>
            <a:ext cx="7715200" cy="38380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400" dirty="0"/>
              <a:t>The 4 W’s of Web Production</a:t>
            </a:r>
            <a:endParaRPr lang="en-CA" sz="2400" dirty="0"/>
          </a:p>
          <a:p>
            <a:pPr marL="0" indent="0" fontAlgn="base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CA" dirty="0" smtClean="0"/>
              <a:t>. 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32099" y="2264366"/>
            <a:ext cx="3873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CA" b="1" dirty="0" smtClean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</a:t>
            </a:r>
            <a:r>
              <a:rPr lang="en-CA" dirty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 </a:t>
            </a:r>
            <a:r>
              <a:rPr lang="en-CA" b="1" dirty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Wide Web </a:t>
            </a:r>
            <a:r>
              <a:rPr lang="en-CA" b="1" dirty="0" smtClean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CA" dirty="0">
              <a:solidFill>
                <a:srgbClr val="343A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1.83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websites, stored on web servers &amp; connected to local computers throughout the internet. </a:t>
            </a:r>
            <a:r>
              <a:rPr lang="en-CA" sz="1200" dirty="0" smtClean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(1993-94 mainstream)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5413" y="2264366"/>
            <a:ext cx="40994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W3C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- The 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World Wide Web Consortium (W3C) 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an international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that develops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web standards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best practices.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(1994)</a:t>
            </a:r>
            <a:endParaRPr lang="en-US" sz="2100" baseline="0" dirty="0" smtClean="0">
              <a:solidFill>
                <a:srgbClr val="00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99" y="3905690"/>
            <a:ext cx="3726971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WAI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– 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Web Accessibility Initiative (WAI 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pronounced "why"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is an initiative of W3C. 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WAI creates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standards and guidelines that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web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accessibility. </a:t>
            </a:r>
            <a:r>
              <a:rPr lang="en-CA" sz="1200" dirty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200" dirty="0" smtClean="0">
                <a:solidFill>
                  <a:srgbClr val="343A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baseline="0" dirty="0" smtClean="0">
              <a:solidFill>
                <a:srgbClr val="00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5413" y="3905690"/>
            <a:ext cx="418011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C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WCAG</a:t>
            </a:r>
            <a:r>
              <a:rPr lang="en-C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Web Content Accessibility Guidelines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was developed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by WAI.  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WCAG is a list of guidelines that </a:t>
            </a:r>
            <a:r>
              <a:rPr lang="en-CA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followed in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to be web accessible.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(WCAG 2.1 – 2018)</a:t>
            </a:r>
          </a:p>
        </p:txBody>
      </p:sp>
    </p:spTree>
    <p:extLst>
      <p:ext uri="{BB962C8B-B14F-4D97-AF65-F5344CB8AC3E}">
        <p14:creationId xmlns:p14="http://schemas.microsoft.com/office/powerpoint/2010/main" val="5474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WCAG – Creating an Inclusive Web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5" y="1624230"/>
            <a:ext cx="7715200" cy="38380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CA" dirty="0" smtClean="0"/>
              <a:t>. 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12</a:t>
            </a:fld>
            <a:endParaRPr lang="en-CA"/>
          </a:p>
        </p:txBody>
      </p:sp>
      <p:pic>
        <p:nvPicPr>
          <p:cNvPr id="1026" name="Picture 2" descr="Tim BernersL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784807"/>
            <a:ext cx="2202576" cy="28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858" y="4758638"/>
            <a:ext cx="700643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Inventor of the </a:t>
            </a:r>
            <a:r>
              <a:rPr lang="en-US" dirty="0">
                <a:latin typeface="Arial" panose="020B0604020202020204" pitchFamily="34" charset="0"/>
              </a:rPr>
              <a:t>WWW in </a:t>
            </a:r>
            <a:r>
              <a:rPr lang="en-US" dirty="0" smtClean="0">
                <a:latin typeface="Arial" panose="020B0604020202020204" pitchFamily="34" charset="0"/>
              </a:rPr>
              <a:t>1989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Director of W3C (World Wide Web Consortium) - started in 1994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Arial" panose="020B0604020202020204" pitchFamily="34" charset="0"/>
              </a:rPr>
              <a:t>Professor</a:t>
            </a:r>
            <a:r>
              <a:rPr lang="en-US" dirty="0" smtClean="0">
                <a:latin typeface="Arial" panose="020B0604020202020204" pitchFamily="34" charset="0"/>
              </a:rPr>
              <a:t> of Engineering at MIT</a:t>
            </a:r>
            <a:endParaRPr lang="en-US" baseline="0" dirty="0" smtClean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729" y="1651507"/>
            <a:ext cx="42961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Sir Tim Berners-Lee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58" y="2163675"/>
            <a:ext cx="4981147" cy="23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/>
              <a:t>Accessibility at CPA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13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51087" y="1490513"/>
            <a:ext cx="7006963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CPABC will follow the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WCAG 2.1 AA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Ontario - CPA Canada and CPA Ontario are both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WCAG 2.0 AA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compliant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(as of January 2021) –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law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under the AODA (Accessibility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Ontarian Disability Act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Ontario - Private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or non-profit organizations with more than 50 employees and all public sector organizations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had to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make their website and web content compliant with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WCAG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) 2.0 Level AA by January 1, 2021. </a:t>
            </a:r>
            <a:r>
              <a:rPr lang="en-CA" sz="800" dirty="0">
                <a:latin typeface="Arial" panose="020B0604020202020204" pitchFamily="34" charset="0"/>
                <a:cs typeface="Arial" panose="020B0604020202020204" pitchFamily="34" charset="0"/>
              </a:rPr>
              <a:t>(Exception: other </a:t>
            </a:r>
            <a:r>
              <a:rPr lang="en-CA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than criteria </a:t>
            </a:r>
            <a:r>
              <a:rPr lang="en-CA" sz="800" dirty="0">
                <a:latin typeface="Arial" panose="020B0604020202020204" pitchFamily="34" charset="0"/>
                <a:cs typeface="Arial" panose="020B0604020202020204" pitchFamily="34" charset="0"/>
              </a:rPr>
              <a:t>1.2 4 (live captions) and 1.2.5 (pre-recorded audio descriptions)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Accessible BC Act has recently passed in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BC (June 17, 2021)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still waiting for regulations and standards.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WCAG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2.1 contains all of the same principles and guidelines as WCAG 2.0. The main change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– 17 new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success criteria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2.1.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00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Other Forces are Behind Accessibility?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14" y="1517237"/>
            <a:ext cx="7862178" cy="4928391"/>
          </a:xfrm>
        </p:spPr>
        <p:txBody>
          <a:bodyPr>
            <a:noAutofit/>
          </a:bodyPr>
          <a:lstStyle/>
          <a:p>
            <a:pPr fontAlgn="base"/>
            <a:r>
              <a:rPr lang="en-US" sz="1200" b="1" dirty="0" smtClean="0">
                <a:solidFill>
                  <a:schemeClr val="tx1"/>
                </a:solidFill>
              </a:rPr>
              <a:t>United </a:t>
            </a:r>
            <a:r>
              <a:rPr lang="en-US" sz="1200" b="1" dirty="0">
                <a:solidFill>
                  <a:schemeClr val="tx1"/>
                </a:solidFill>
              </a:rPr>
              <a:t>Nations Convention </a:t>
            </a:r>
            <a:r>
              <a:rPr lang="en-US" sz="1200" dirty="0">
                <a:solidFill>
                  <a:schemeClr val="tx1"/>
                </a:solidFill>
              </a:rPr>
              <a:t>on the Rights of Persons with </a:t>
            </a:r>
            <a:r>
              <a:rPr lang="en-US" sz="1200" dirty="0" smtClean="0">
                <a:solidFill>
                  <a:schemeClr val="tx1"/>
                </a:solidFill>
              </a:rPr>
              <a:t>Disabilities states:</a:t>
            </a:r>
          </a:p>
          <a:p>
            <a:pPr lvl="1" fontAlgn="base"/>
            <a:r>
              <a:rPr lang="en-CA" sz="1200" dirty="0">
                <a:solidFill>
                  <a:schemeClr val="tx1"/>
                </a:solidFill>
              </a:rPr>
              <a:t>Access to information and communications technologies, including the Web, is defined as a </a:t>
            </a:r>
            <a:r>
              <a:rPr lang="en-CA" sz="1200" b="1" dirty="0">
                <a:solidFill>
                  <a:schemeClr val="tx1"/>
                </a:solidFill>
              </a:rPr>
              <a:t>basic human right</a:t>
            </a:r>
            <a:r>
              <a:rPr lang="en-CA" sz="1200" dirty="0">
                <a:solidFill>
                  <a:schemeClr val="tx1"/>
                </a:solidFill>
              </a:rPr>
              <a:t> in the </a:t>
            </a:r>
            <a:r>
              <a:rPr lang="en-CA" sz="1200" b="1" dirty="0">
                <a:solidFill>
                  <a:schemeClr val="tx1"/>
                </a:solidFill>
              </a:rPr>
              <a:t>United Nations Convention on the Rights of Persons </a:t>
            </a:r>
            <a:r>
              <a:rPr lang="en-CA" sz="1200" b="1" dirty="0" smtClean="0">
                <a:solidFill>
                  <a:schemeClr val="tx1"/>
                </a:solidFill>
              </a:rPr>
              <a:t>with Disabilities</a:t>
            </a:r>
            <a:r>
              <a:rPr lang="en-CA" sz="1200" dirty="0">
                <a:solidFill>
                  <a:schemeClr val="tx1"/>
                </a:solidFill>
              </a:rPr>
              <a:t> (</a:t>
            </a:r>
            <a:r>
              <a:rPr lang="en-CA" sz="1200" dirty="0">
                <a:solidFill>
                  <a:schemeClr val="tx1"/>
                </a:solidFill>
                <a:hlinkClick r:id="rId3"/>
              </a:rPr>
              <a:t>UN CRPD</a:t>
            </a:r>
            <a:r>
              <a:rPr lang="en-CA" sz="1200" dirty="0" smtClean="0">
                <a:solidFill>
                  <a:schemeClr val="tx1"/>
                </a:solidFill>
              </a:rPr>
              <a:t>).</a:t>
            </a:r>
            <a:br>
              <a:rPr lang="en-CA" sz="1200" dirty="0" smtClean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lvl="0" fontAlgn="base"/>
            <a:r>
              <a:rPr lang="en-US" sz="1200" b="1" dirty="0" smtClean="0">
                <a:solidFill>
                  <a:schemeClr val="tx1"/>
                </a:solidFill>
              </a:rPr>
              <a:t>Canada’s Standard on Web Accessibility </a:t>
            </a:r>
            <a:r>
              <a:rPr lang="en-US" sz="1200" dirty="0" smtClean="0">
                <a:solidFill>
                  <a:schemeClr val="tx1"/>
                </a:solidFill>
              </a:rPr>
              <a:t>- </a:t>
            </a:r>
            <a:r>
              <a:rPr lang="en-CA" sz="1200" dirty="0">
                <a:solidFill>
                  <a:schemeClr val="tx1"/>
                </a:solidFill>
              </a:rPr>
              <a:t>which took effect August 1, 2011, mandates Government of Canada websites and web applications to meet </a:t>
            </a:r>
            <a:r>
              <a:rPr lang="en-CA" sz="1200" dirty="0">
                <a:solidFill>
                  <a:schemeClr val="tx1"/>
                </a:solidFill>
                <a:hlinkClick r:id="rId4"/>
              </a:rPr>
              <a:t>WCAG 2.0 AA</a:t>
            </a:r>
            <a:r>
              <a:rPr lang="en-CA" sz="1200" dirty="0">
                <a:solidFill>
                  <a:schemeClr val="tx1"/>
                </a:solidFill>
              </a:rPr>
              <a:t> criteria</a:t>
            </a:r>
            <a:r>
              <a:rPr lang="en-CA" sz="12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pPr lvl="0" fontAlgn="base"/>
            <a:r>
              <a:rPr lang="en-CA" sz="1200" b="1" dirty="0">
                <a:solidFill>
                  <a:schemeClr val="tx1"/>
                </a:solidFill>
              </a:rPr>
              <a:t>Accessible British Columbia Act </a:t>
            </a:r>
            <a:r>
              <a:rPr lang="en-CA" sz="1200" dirty="0">
                <a:solidFill>
                  <a:schemeClr val="tx1"/>
                </a:solidFill>
              </a:rPr>
              <a:t>has now received Royal Assent</a:t>
            </a:r>
            <a:r>
              <a:rPr lang="en-CA" sz="1200" dirty="0" smtClean="0">
                <a:solidFill>
                  <a:schemeClr val="tx1"/>
                </a:solidFill>
              </a:rPr>
              <a:t>. (June 17, 2021) </a:t>
            </a:r>
            <a:r>
              <a:rPr lang="en-CA" sz="1200" dirty="0">
                <a:solidFill>
                  <a:schemeClr val="tx1"/>
                </a:solidFill>
              </a:rPr>
              <a:t>With the Act now law, government will </a:t>
            </a:r>
            <a:r>
              <a:rPr lang="en-CA" sz="1200" dirty="0" smtClean="0">
                <a:solidFill>
                  <a:schemeClr val="tx1"/>
                </a:solidFill>
              </a:rPr>
              <a:t>establish accessibility standards and regulations.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pPr lvl="0" fontAlgn="base"/>
            <a:r>
              <a:rPr lang="en-US" sz="1200" b="1" dirty="0" smtClean="0">
                <a:solidFill>
                  <a:schemeClr val="tx1"/>
                </a:solidFill>
              </a:rPr>
              <a:t>British Columbia’s Accessibility 2024 Goal – </a:t>
            </a:r>
            <a:r>
              <a:rPr lang="en-US" sz="1200" dirty="0" smtClean="0">
                <a:solidFill>
                  <a:schemeClr val="tx1"/>
                </a:solidFill>
              </a:rPr>
              <a:t>“making B.C. the most progressive province in Canada for people with disabilities by 2024”. (2014)</a:t>
            </a:r>
            <a:br>
              <a:rPr lang="en-US" sz="1200" dirty="0" smtClean="0">
                <a:solidFill>
                  <a:schemeClr val="tx1"/>
                </a:solidFill>
              </a:rPr>
            </a:br>
            <a:endParaRPr lang="en-US" sz="1200" dirty="0" smtClean="0">
              <a:solidFill>
                <a:schemeClr val="tx1"/>
              </a:solidFill>
            </a:endParaRPr>
          </a:p>
          <a:p>
            <a:pPr lvl="0" fontAlgn="base"/>
            <a:r>
              <a:rPr lang="en-US" sz="1200" b="1" dirty="0" smtClean="0">
                <a:solidFill>
                  <a:schemeClr val="tx1"/>
                </a:solidFill>
              </a:rPr>
              <a:t>Ontario </a:t>
            </a:r>
            <a:r>
              <a:rPr lang="en-US" sz="1200" dirty="0" smtClean="0">
                <a:solidFill>
                  <a:schemeClr val="tx1"/>
                </a:solidFill>
              </a:rPr>
              <a:t>has now become WCAG 2.0 AA compliant as of January 1, 2021 (AODA).  Web Accessibility is now law in Ontario.  (This includes CPA Canada and CPA Ontario.)</a:t>
            </a:r>
          </a:p>
          <a:p>
            <a:pPr marL="0" lvl="0" indent="0" fontAlgn="base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lvl="0" fontAlgn="base"/>
            <a:r>
              <a:rPr lang="en-US" sz="1200" b="1" dirty="0" smtClean="0">
                <a:solidFill>
                  <a:schemeClr val="tx1"/>
                </a:solidFill>
              </a:rPr>
              <a:t>Pressure </a:t>
            </a:r>
            <a:r>
              <a:rPr lang="en-US" sz="1200" b="1" dirty="0">
                <a:solidFill>
                  <a:schemeClr val="tx1"/>
                </a:solidFill>
              </a:rPr>
              <a:t>from people and organizations </a:t>
            </a:r>
            <a:r>
              <a:rPr lang="en-US" sz="1200" dirty="0">
                <a:solidFill>
                  <a:schemeClr val="tx1"/>
                </a:solidFill>
              </a:rPr>
              <a:t>that focus on people with disabilities 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lvl="0" indent="0" fontAlgn="base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lvl="0" fontAlgn="base"/>
            <a:r>
              <a:rPr lang="en-US" sz="1200" dirty="0" smtClean="0">
                <a:solidFill>
                  <a:schemeClr val="tx1"/>
                </a:solidFill>
              </a:rPr>
              <a:t>Depending on what country, state, province you are in, companies/organizations can now be </a:t>
            </a:r>
            <a:r>
              <a:rPr lang="en-US" sz="1200" b="1" dirty="0" smtClean="0">
                <a:solidFill>
                  <a:schemeClr val="tx1"/>
                </a:solidFill>
              </a:rPr>
              <a:t>sued &amp; fined </a:t>
            </a:r>
            <a:r>
              <a:rPr lang="en-US" sz="1200" dirty="0" smtClean="0">
                <a:solidFill>
                  <a:schemeClr val="tx1"/>
                </a:solidFill>
              </a:rPr>
              <a:t>for not following accessibility guidelines.</a:t>
            </a:r>
          </a:p>
          <a:p>
            <a:pPr lvl="0" fontAlgn="base"/>
            <a:endParaRPr lang="en-US" sz="1200" dirty="0">
              <a:solidFill>
                <a:schemeClr val="tx1"/>
              </a:solidFill>
            </a:endParaRPr>
          </a:p>
          <a:p>
            <a:pPr fontAlgn="base"/>
            <a:r>
              <a:rPr lang="en-US" sz="1200" b="1" dirty="0">
                <a:solidFill>
                  <a:schemeClr val="tx1"/>
                </a:solidFill>
              </a:rPr>
              <a:t>CPABC is a self-regulating body, </a:t>
            </a:r>
            <a:r>
              <a:rPr lang="en-US" sz="1200" dirty="0">
                <a:solidFill>
                  <a:schemeClr val="tx1"/>
                </a:solidFill>
              </a:rPr>
              <a:t>an educational organization, and we strive to be inclusive – these three points are a strong forces to why we need to be accessible. </a:t>
            </a:r>
          </a:p>
          <a:p>
            <a:pPr marL="0" lvl="0" indent="0" fontAlgn="base"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 fontAlgn="base"/>
            <a:endParaRPr lang="en-US" sz="1400" dirty="0"/>
          </a:p>
          <a:p>
            <a:pPr marL="0" lvl="0" indent="0" fontAlgn="base">
              <a:buNone/>
            </a:pP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68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Become WCAG Accessible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15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436915"/>
            <a:ext cx="7715200" cy="473097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WCAG </a:t>
            </a:r>
            <a:r>
              <a:rPr lang="en-CA" dirty="0">
                <a:solidFill>
                  <a:schemeClr val="tx1"/>
                </a:solidFill>
              </a:rPr>
              <a:t>is built on </a:t>
            </a:r>
            <a:r>
              <a:rPr lang="en-CA" b="1" dirty="0">
                <a:solidFill>
                  <a:schemeClr val="tx1"/>
                </a:solidFill>
              </a:rPr>
              <a:t>four </a:t>
            </a:r>
            <a:r>
              <a:rPr lang="en-CA" dirty="0">
                <a:solidFill>
                  <a:schemeClr val="tx1"/>
                </a:solidFill>
              </a:rPr>
              <a:t>governing principles, commonly </a:t>
            </a:r>
            <a:r>
              <a:rPr lang="en-CA" dirty="0" smtClean="0">
                <a:solidFill>
                  <a:schemeClr val="tx1"/>
                </a:solidFill>
              </a:rPr>
              <a:t>referred </a:t>
            </a:r>
            <a:r>
              <a:rPr lang="en-CA" dirty="0">
                <a:solidFill>
                  <a:schemeClr val="tx1"/>
                </a:solidFill>
              </a:rPr>
              <a:t>to by the acronym POUR</a:t>
            </a:r>
            <a:r>
              <a:rPr lang="en-CA" dirty="0" smtClean="0">
                <a:solidFill>
                  <a:schemeClr val="tx1"/>
                </a:solidFill>
              </a:rPr>
              <a:t>.</a:t>
            </a:r>
            <a:br>
              <a:rPr lang="en-CA" dirty="0" smtClean="0">
                <a:solidFill>
                  <a:schemeClr val="tx1"/>
                </a:solidFill>
              </a:rPr>
            </a:br>
            <a:endParaRPr lang="en-CA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erceivable;</a:t>
            </a:r>
          </a:p>
          <a:p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perable;</a:t>
            </a:r>
          </a:p>
          <a:p>
            <a:r>
              <a:rPr lang="en-C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nderstandable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obust</a:t>
            </a:r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bccpa.ca/getmedia/93572cb8-a894-4601-9af3-5a9d61d34aa7/principles-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21" y="2238335"/>
            <a:ext cx="5662277" cy="371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WCAG 2.1 – Guidelines and Criteria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16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436914"/>
            <a:ext cx="7715200" cy="5237531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Under the </a:t>
            </a:r>
            <a:r>
              <a:rPr lang="en-CA" b="1" dirty="0" smtClean="0">
                <a:solidFill>
                  <a:schemeClr val="tx1"/>
                </a:solidFill>
              </a:rPr>
              <a:t>four governing principles</a:t>
            </a:r>
            <a:r>
              <a:rPr lang="en-CA" dirty="0" smtClean="0">
                <a:solidFill>
                  <a:schemeClr val="tx1"/>
                </a:solidFill>
              </a:rPr>
              <a:t>, there are </a:t>
            </a:r>
            <a:r>
              <a:rPr lang="en-CA" b="1" dirty="0" smtClean="0">
                <a:solidFill>
                  <a:schemeClr val="tx1"/>
                </a:solidFill>
              </a:rPr>
              <a:t>13 guidelines </a:t>
            </a:r>
            <a:r>
              <a:rPr lang="en-CA" dirty="0" smtClean="0">
                <a:solidFill>
                  <a:schemeClr val="tx1"/>
                </a:solidFill>
              </a:rPr>
              <a:t>and </a:t>
            </a:r>
            <a:r>
              <a:rPr lang="en-CA" b="1" dirty="0" smtClean="0">
                <a:solidFill>
                  <a:schemeClr val="tx1"/>
                </a:solidFill>
              </a:rPr>
              <a:t>78 success criteria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Each guideline and criteria item is assigned a level (A, AA, AAA)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40" name="Picture 4" descr="https://www.bccpa.ca/getmedia/a06b2c18-42ee-428a-bb69-89d0c2d2b849/example_guidel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90" y="2775177"/>
            <a:ext cx="5334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WCAG Guidelines (A, AA, AAA)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17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436913"/>
            <a:ext cx="7715200" cy="5038027"/>
          </a:xfrm>
        </p:spPr>
        <p:txBody>
          <a:bodyPr>
            <a:normAutofit fontScale="77500" lnSpcReduction="20000"/>
          </a:bodyPr>
          <a:lstStyle/>
          <a:p>
            <a:endParaRPr lang="en-CA" dirty="0" smtClean="0"/>
          </a:p>
          <a:p>
            <a:r>
              <a:rPr lang="en-CA" sz="2100" dirty="0" smtClean="0">
                <a:solidFill>
                  <a:schemeClr val="tx1"/>
                </a:solidFill>
              </a:rPr>
              <a:t>Each guideline/criteria</a:t>
            </a:r>
            <a:r>
              <a:rPr lang="en-CA" sz="2100" dirty="0">
                <a:solidFill>
                  <a:schemeClr val="tx1"/>
                </a:solidFill>
              </a:rPr>
              <a:t> is assigned a level or ranking. </a:t>
            </a:r>
            <a:r>
              <a:rPr lang="en-CA" sz="2100" dirty="0" smtClean="0">
                <a:solidFill>
                  <a:schemeClr val="tx1"/>
                </a:solidFill>
              </a:rPr>
              <a:t>Levels become</a:t>
            </a:r>
            <a:r>
              <a:rPr lang="en-CA" sz="2100" dirty="0">
                <a:solidFill>
                  <a:schemeClr val="tx1"/>
                </a:solidFill>
              </a:rPr>
              <a:t> progressively harder to achieve</a:t>
            </a:r>
            <a:r>
              <a:rPr lang="en-CA" sz="2100" dirty="0" smtClean="0">
                <a:solidFill>
                  <a:schemeClr val="tx1"/>
                </a:solidFill>
              </a:rPr>
              <a:t>.</a:t>
            </a:r>
            <a:br>
              <a:rPr lang="en-CA" sz="2100" dirty="0" smtClean="0">
                <a:solidFill>
                  <a:schemeClr val="tx1"/>
                </a:solidFill>
              </a:rPr>
            </a:br>
            <a:endParaRPr lang="en-CA" sz="2100" dirty="0">
              <a:solidFill>
                <a:schemeClr val="tx1"/>
              </a:solidFill>
            </a:endParaRPr>
          </a:p>
          <a:p>
            <a:pPr lvl="1"/>
            <a:r>
              <a:rPr lang="en-CA" sz="2100" dirty="0">
                <a:solidFill>
                  <a:schemeClr val="tx1"/>
                </a:solidFill>
              </a:rPr>
              <a:t>A </a:t>
            </a:r>
            <a:r>
              <a:rPr lang="en-CA" sz="2100" dirty="0" smtClean="0">
                <a:solidFill>
                  <a:schemeClr val="tx1"/>
                </a:solidFill>
              </a:rPr>
              <a:t>- easiest </a:t>
            </a:r>
            <a:r>
              <a:rPr lang="en-CA" sz="2100" dirty="0">
                <a:solidFill>
                  <a:schemeClr val="tx1"/>
                </a:solidFill>
              </a:rPr>
              <a:t>to </a:t>
            </a:r>
            <a:r>
              <a:rPr lang="en-CA" sz="2100" dirty="0" smtClean="0">
                <a:solidFill>
                  <a:schemeClr val="tx1"/>
                </a:solidFill>
              </a:rPr>
              <a:t>achieve, </a:t>
            </a:r>
            <a:r>
              <a:rPr lang="en-CA" sz="2100" dirty="0">
                <a:solidFill>
                  <a:schemeClr val="tx1"/>
                </a:solidFill>
              </a:rPr>
              <a:t>basic accessibility conformance</a:t>
            </a:r>
            <a:r>
              <a:rPr lang="en-CA" sz="2100" dirty="0" smtClean="0">
                <a:solidFill>
                  <a:schemeClr val="tx1"/>
                </a:solidFill>
              </a:rPr>
              <a:t>. </a:t>
            </a:r>
            <a:br>
              <a:rPr lang="en-CA" sz="2100" dirty="0" smtClean="0">
                <a:solidFill>
                  <a:schemeClr val="tx1"/>
                </a:solidFill>
              </a:rPr>
            </a:br>
            <a:endParaRPr lang="en-CA" sz="2100" dirty="0">
              <a:solidFill>
                <a:schemeClr val="tx1"/>
              </a:solidFill>
            </a:endParaRPr>
          </a:p>
          <a:p>
            <a:pPr lvl="1"/>
            <a:r>
              <a:rPr lang="en-CA" sz="2100" dirty="0">
                <a:solidFill>
                  <a:schemeClr val="tx1"/>
                </a:solidFill>
              </a:rPr>
              <a:t>AA </a:t>
            </a:r>
            <a:r>
              <a:rPr lang="en-CA" sz="2100" dirty="0" smtClean="0">
                <a:solidFill>
                  <a:schemeClr val="tx1"/>
                </a:solidFill>
              </a:rPr>
              <a:t>- medium difficulty to achieve, international </a:t>
            </a:r>
            <a:r>
              <a:rPr lang="en-CA" sz="2100" dirty="0">
                <a:solidFill>
                  <a:schemeClr val="tx1"/>
                </a:solidFill>
              </a:rPr>
              <a:t>best practice requirement</a:t>
            </a:r>
            <a:r>
              <a:rPr lang="en-CA" sz="2100" dirty="0" smtClean="0">
                <a:solidFill>
                  <a:schemeClr val="tx1"/>
                </a:solidFill>
              </a:rPr>
              <a:t>. </a:t>
            </a:r>
            <a:br>
              <a:rPr lang="en-CA" sz="2100" dirty="0" smtClean="0">
                <a:solidFill>
                  <a:schemeClr val="tx1"/>
                </a:solidFill>
              </a:rPr>
            </a:br>
            <a:endParaRPr lang="en-CA" sz="2100" dirty="0">
              <a:solidFill>
                <a:schemeClr val="tx1"/>
              </a:solidFill>
            </a:endParaRPr>
          </a:p>
          <a:p>
            <a:pPr lvl="1"/>
            <a:r>
              <a:rPr lang="en-CA" sz="2100" dirty="0">
                <a:solidFill>
                  <a:schemeClr val="tx1"/>
                </a:solidFill>
              </a:rPr>
              <a:t>AAA  </a:t>
            </a:r>
            <a:r>
              <a:rPr lang="en-CA" sz="2100" dirty="0" smtClean="0">
                <a:solidFill>
                  <a:schemeClr val="tx1"/>
                </a:solidFill>
              </a:rPr>
              <a:t>most complex, only </a:t>
            </a:r>
            <a:r>
              <a:rPr lang="en-CA" sz="2100" dirty="0">
                <a:solidFill>
                  <a:schemeClr val="tx1"/>
                </a:solidFill>
              </a:rPr>
              <a:t>for specialized sites that have specific features</a:t>
            </a:r>
            <a:r>
              <a:rPr lang="en-CA" sz="2100" dirty="0" smtClean="0">
                <a:solidFill>
                  <a:schemeClr val="tx1"/>
                </a:solidFill>
              </a:rPr>
              <a:t>. </a:t>
            </a:r>
            <a:br>
              <a:rPr lang="en-CA" sz="2100" dirty="0" smtClean="0">
                <a:solidFill>
                  <a:schemeClr val="tx1"/>
                </a:solidFill>
              </a:rPr>
            </a:br>
            <a:endParaRPr lang="en-CA" sz="2100" dirty="0">
              <a:solidFill>
                <a:schemeClr val="tx1"/>
              </a:solidFill>
            </a:endParaRPr>
          </a:p>
          <a:p>
            <a:r>
              <a:rPr lang="en-CA" sz="2100" dirty="0">
                <a:solidFill>
                  <a:schemeClr val="tx1"/>
                </a:solidFill>
              </a:rPr>
              <a:t>To </a:t>
            </a:r>
            <a:r>
              <a:rPr lang="en-CA" sz="2100" dirty="0" smtClean="0">
                <a:solidFill>
                  <a:schemeClr val="tx1"/>
                </a:solidFill>
              </a:rPr>
              <a:t>comply with</a:t>
            </a:r>
            <a:r>
              <a:rPr lang="en-CA" sz="2100" dirty="0">
                <a:solidFill>
                  <a:schemeClr val="tx1"/>
                </a:solidFill>
              </a:rPr>
              <a:t> </a:t>
            </a:r>
            <a:r>
              <a:rPr lang="en-CA" sz="2100" b="1" dirty="0">
                <a:solidFill>
                  <a:schemeClr val="tx1"/>
                </a:solidFill>
              </a:rPr>
              <a:t>WCAG </a:t>
            </a:r>
            <a:r>
              <a:rPr lang="en-CA" sz="2100" b="1" dirty="0" smtClean="0">
                <a:solidFill>
                  <a:schemeClr val="tx1"/>
                </a:solidFill>
              </a:rPr>
              <a:t>2.1 - AA, </a:t>
            </a:r>
            <a:r>
              <a:rPr lang="en-CA" sz="2100" b="1" dirty="0">
                <a:solidFill>
                  <a:schemeClr val="tx1"/>
                </a:solidFill>
              </a:rPr>
              <a:t>CPABC must </a:t>
            </a:r>
            <a:r>
              <a:rPr lang="en-CA" sz="2100" b="1" dirty="0" smtClean="0">
                <a:solidFill>
                  <a:schemeClr val="tx1"/>
                </a:solidFill>
              </a:rPr>
              <a:t>fulfill </a:t>
            </a:r>
            <a:r>
              <a:rPr lang="en-CA" sz="2100" b="1" dirty="0">
                <a:solidFill>
                  <a:schemeClr val="tx1"/>
                </a:solidFill>
              </a:rPr>
              <a:t>all </a:t>
            </a:r>
            <a:r>
              <a:rPr lang="en-CA" sz="2100" b="1" dirty="0" smtClean="0">
                <a:solidFill>
                  <a:schemeClr val="tx1"/>
                </a:solidFill>
              </a:rPr>
              <a:t>A and AA</a:t>
            </a:r>
            <a:r>
              <a:rPr lang="en-CA" sz="2100" dirty="0">
                <a:solidFill>
                  <a:schemeClr val="tx1"/>
                </a:solidFill>
              </a:rPr>
              <a:t> </a:t>
            </a:r>
            <a:r>
              <a:rPr lang="en-CA" sz="2100" b="1" dirty="0">
                <a:solidFill>
                  <a:schemeClr val="tx1"/>
                </a:solidFill>
              </a:rPr>
              <a:t>guidelines.</a:t>
            </a:r>
            <a:r>
              <a:rPr lang="en-CA" sz="2100" dirty="0">
                <a:solidFill>
                  <a:schemeClr val="tx1"/>
                </a:solidFill>
              </a:rPr>
              <a:t> </a:t>
            </a:r>
            <a:r>
              <a:rPr lang="en-CA" sz="2100" dirty="0" smtClean="0">
                <a:solidFill>
                  <a:schemeClr val="tx1"/>
                </a:solidFill>
              </a:rPr>
              <a:t>(Level </a:t>
            </a:r>
            <a:r>
              <a:rPr lang="en-CA" sz="2100" dirty="0">
                <a:solidFill>
                  <a:schemeClr val="tx1"/>
                </a:solidFill>
              </a:rPr>
              <a:t>A is a subset of level AA, we must meet all A and AA criteria </a:t>
            </a:r>
            <a:r>
              <a:rPr lang="en-CA" sz="2100" dirty="0" smtClean="0">
                <a:solidFill>
                  <a:schemeClr val="tx1"/>
                </a:solidFill>
              </a:rPr>
              <a:t>items in order </a:t>
            </a:r>
            <a:r>
              <a:rPr lang="en-CA" sz="2100" dirty="0">
                <a:solidFill>
                  <a:schemeClr val="tx1"/>
                </a:solidFill>
              </a:rPr>
              <a:t>to achieve AA </a:t>
            </a:r>
            <a:r>
              <a:rPr lang="en-CA" sz="2100" dirty="0" smtClean="0">
                <a:solidFill>
                  <a:schemeClr val="tx1"/>
                </a:solidFill>
              </a:rPr>
              <a:t>compliance.)</a:t>
            </a:r>
            <a:br>
              <a:rPr lang="en-CA" sz="2100" dirty="0" smtClean="0">
                <a:solidFill>
                  <a:schemeClr val="tx1"/>
                </a:solidFill>
              </a:rPr>
            </a:br>
            <a:endParaRPr lang="en-CA" sz="2100" dirty="0" smtClean="0">
              <a:solidFill>
                <a:schemeClr val="tx1"/>
              </a:solidFill>
            </a:endParaRPr>
          </a:p>
          <a:p>
            <a:r>
              <a:rPr lang="en-CA" sz="2100" dirty="0" smtClean="0">
                <a:solidFill>
                  <a:schemeClr val="tx1"/>
                </a:solidFill>
              </a:rPr>
              <a:t>CPABC </a:t>
            </a:r>
            <a:r>
              <a:rPr lang="en-CA" sz="2100" b="1" dirty="0" smtClean="0">
                <a:solidFill>
                  <a:schemeClr val="tx1"/>
                </a:solidFill>
              </a:rPr>
              <a:t>must comply </a:t>
            </a:r>
            <a:r>
              <a:rPr lang="en-CA" sz="2100" dirty="0" smtClean="0">
                <a:solidFill>
                  <a:schemeClr val="tx1"/>
                </a:solidFill>
              </a:rPr>
              <a:t>with </a:t>
            </a:r>
            <a:r>
              <a:rPr lang="en-CA" sz="2100" b="1" dirty="0" smtClean="0">
                <a:solidFill>
                  <a:schemeClr val="tx1"/>
                </a:solidFill>
              </a:rPr>
              <a:t>50 success criteria items</a:t>
            </a:r>
            <a:r>
              <a:rPr lang="en-CA" sz="2100" dirty="0" smtClean="0">
                <a:solidFill>
                  <a:schemeClr val="tx1"/>
                </a:solidFill>
              </a:rPr>
              <a:t>. (instead of 78 if we had to comply with level AAA)</a:t>
            </a:r>
            <a:br>
              <a:rPr lang="en-CA" sz="2100" dirty="0" smtClean="0">
                <a:solidFill>
                  <a:schemeClr val="tx1"/>
                </a:solidFill>
              </a:rPr>
            </a:br>
            <a:endParaRPr lang="en-CA" sz="2100" dirty="0" smtClean="0">
              <a:solidFill>
                <a:schemeClr val="tx1"/>
              </a:solidFill>
            </a:endParaRPr>
          </a:p>
          <a:p>
            <a:r>
              <a:rPr lang="en-CA" sz="2100" dirty="0" smtClean="0">
                <a:solidFill>
                  <a:schemeClr val="tx1"/>
                </a:solidFill>
              </a:rPr>
              <a:t>CPABC does not need to comply with any AAA guidelines or criteria (specialized sites only).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643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WCAG Guidelines (A, AA, AAA)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18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436914"/>
            <a:ext cx="7715200" cy="5237531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6" name="Picture 4" descr="https://www.bccpa.ca/getmedia/13361d12-ffbe-4bf5-8b0d-c4076d578f13/wcag-criteria-num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1" y="1807946"/>
            <a:ext cx="7606641" cy="33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WCAG Guidelines  - Reality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19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436914"/>
            <a:ext cx="7715200" cy="5237531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tx1"/>
                </a:solidFill>
              </a:rPr>
              <a:t>Important:  A website cannot be 100% accessible.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marL="0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181819" y="2413338"/>
            <a:ext cx="56761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reality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that accessibility is a continuum. If a site fails all WCAG criteria, it will still be accessible to 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people, and even if it passes all of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criteria,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some people may not be able to use it because their needs fall outside of the narrow scope of the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WCAG Guidelines encompass Visual, Auditory, Mobility &amp; Dexterity, and Cognitive disabilities. A simplified guide is located on the Accessibility Web Resource.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CPABC Accessibility Task Force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087" y="1888639"/>
            <a:ext cx="7704000" cy="27363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Discuss Accessibility </a:t>
            </a:r>
            <a:r>
              <a:rPr lang="en-US" b="1" dirty="0" smtClean="0"/>
              <a:t>best practices </a:t>
            </a:r>
            <a:r>
              <a:rPr lang="en-US" dirty="0" smtClean="0"/>
              <a:t>and understand their </a:t>
            </a:r>
            <a:r>
              <a:rPr lang="en-US" b="1" dirty="0" smtClean="0"/>
              <a:t>impact</a:t>
            </a:r>
            <a:r>
              <a:rPr lang="en-US" dirty="0" smtClean="0"/>
              <a:t> on CPABC’s Activities and Initiatives (even those outside of legislated requirements)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 the </a:t>
            </a:r>
            <a:r>
              <a:rPr lang="en-US" b="1" dirty="0" smtClean="0"/>
              <a:t>scope of government legislation </a:t>
            </a:r>
            <a:r>
              <a:rPr lang="en-US" dirty="0" smtClean="0"/>
              <a:t>and </a:t>
            </a:r>
            <a:r>
              <a:rPr lang="en-US" b="1" dirty="0" smtClean="0"/>
              <a:t>timing for implementation </a:t>
            </a:r>
            <a:r>
              <a:rPr lang="en-US" dirty="0" smtClean="0"/>
              <a:t>of different stages of accessibility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Understanding the </a:t>
            </a:r>
            <a:r>
              <a:rPr lang="en-US" b="1" dirty="0" smtClean="0"/>
              <a:t>scope of learning required </a:t>
            </a:r>
            <a:r>
              <a:rPr lang="en-US" dirty="0" smtClean="0"/>
              <a:t>for different team members and </a:t>
            </a:r>
            <a:r>
              <a:rPr lang="en-US" b="1" dirty="0" smtClean="0"/>
              <a:t>developing a learning plan </a:t>
            </a:r>
            <a:r>
              <a:rPr lang="en-US" dirty="0" smtClean="0"/>
              <a:t>for the organization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EAC will help guide this process, however, all departments are responsible for understanding their own accessibility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2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11" y="376997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Accessible PDFs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20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660" y="1436914"/>
            <a:ext cx="8196551" cy="5237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194319" y="1726376"/>
            <a:ext cx="6479894" cy="4708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PDFs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are included in the scope of web accessibility requirements.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CPABC has hundreds of PDFs on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websites 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and there are hundreds of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links directed to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our PDFs.  These PDFs will need to be made accessible.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accessible PDF can be read and accessed by people with disabilities, primarily people who are vision-impaired that may use assistive technology to read the file through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 screen reader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 a Braille printout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For a PDF to be accessible the master source of the PDF must also be accessible.</a:t>
            </a: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Staff will need to be trained on creating accessible PDFs.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21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665515"/>
            <a:ext cx="7016460" cy="239653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>
                <a:solidFill>
                  <a:schemeClr val="tx1"/>
                </a:solidFill>
              </a:rPr>
              <a:t>Videos are included in the scope of web accessibility requirements.</a:t>
            </a:r>
            <a:br>
              <a:rPr lang="en-CA" dirty="0" smtClean="0">
                <a:solidFill>
                  <a:schemeClr val="tx1"/>
                </a:solidFill>
              </a:rPr>
            </a:br>
            <a:endParaRPr lang="en-CA" dirty="0" smtClean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C</a:t>
            </a:r>
            <a:r>
              <a:rPr lang="en-CA" b="1" dirty="0" smtClean="0">
                <a:solidFill>
                  <a:schemeClr val="tx1"/>
                </a:solidFill>
              </a:rPr>
              <a:t>aptions,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b="1" dirty="0" smtClean="0">
                <a:solidFill>
                  <a:schemeClr val="tx1"/>
                </a:solidFill>
              </a:rPr>
              <a:t>described video, transcripts, </a:t>
            </a:r>
            <a:r>
              <a:rPr lang="en-CA" dirty="0" smtClean="0">
                <a:solidFill>
                  <a:schemeClr val="tx1"/>
                </a:solidFill>
              </a:rPr>
              <a:t>and </a:t>
            </a:r>
            <a:r>
              <a:rPr lang="en-CA" b="1" dirty="0" smtClean="0">
                <a:solidFill>
                  <a:schemeClr val="tx1"/>
                </a:solidFill>
              </a:rPr>
              <a:t>descriptions </a:t>
            </a:r>
            <a:r>
              <a:rPr lang="en-CA" dirty="0" smtClean="0">
                <a:solidFill>
                  <a:schemeClr val="tx1"/>
                </a:solidFill>
              </a:rPr>
              <a:t>must be included where appropriate.</a:t>
            </a:r>
            <a:br>
              <a:rPr lang="en-CA" dirty="0" smtClean="0">
                <a:solidFill>
                  <a:schemeClr val="tx1"/>
                </a:solidFill>
              </a:rPr>
            </a:b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All future video production, needs to take Accessibility into account.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55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22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1106" y="1964072"/>
            <a:ext cx="7016460" cy="16740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Images are included in the scope of web accessibility requirements. 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Images must be tagged appropriately and designed appropriately</a:t>
            </a:r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Assistive Technologies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23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03" y="1436914"/>
            <a:ext cx="7715200" cy="5237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01924" y="15526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Assistive technologies (AT) are specialized hardware or software products that help people with disabilities.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bccpa.ca/getmedia/ec37ca56-72f0-438c-9986-e92588166eeb/assistive-keybo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4" y="4964702"/>
            <a:ext cx="2841266" cy="15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ccpa.ca/getmedia/17c8d386-861d-4d0a-a0e1-7b17dd478d67/switches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59" y="4964702"/>
            <a:ext cx="2654506" cy="15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bccpa.ca/getmedia/249a5209-5780-4b34-867c-fae4cdb8858e/s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10" y="4116766"/>
            <a:ext cx="1944469" cy="19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ccpa.ca/getmedia/0a2be823-367e-47e2-9ec1-9ec25e754087/operab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93" y="1560953"/>
            <a:ext cx="3430437" cy="24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creen Reader Accessibility Testing: An Introduction - TestLodge Bl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4" y="2828227"/>
            <a:ext cx="3111059" cy="16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Assistive Technologies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24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1988" y="1807849"/>
            <a:ext cx="3533801" cy="4263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200" b="1" dirty="0">
                <a:solidFill>
                  <a:schemeClr val="tx1"/>
                </a:solidFill>
              </a:rPr>
              <a:t>Screen </a:t>
            </a:r>
            <a:r>
              <a:rPr lang="en-CA" sz="2200" b="1" dirty="0" smtClean="0">
                <a:solidFill>
                  <a:schemeClr val="tx1"/>
                </a:solidFill>
              </a:rPr>
              <a:t>Readers</a:t>
            </a:r>
          </a:p>
          <a:p>
            <a:pPr marL="0" indent="0">
              <a:buNone/>
            </a:pPr>
            <a:endParaRPr lang="en-CA" sz="1900" b="1" dirty="0">
              <a:solidFill>
                <a:schemeClr val="tx1"/>
              </a:solidFill>
            </a:endParaRPr>
          </a:p>
          <a:p>
            <a:r>
              <a:rPr lang="en-CA" sz="1900" dirty="0">
                <a:solidFill>
                  <a:schemeClr val="tx1"/>
                </a:solidFill>
              </a:rPr>
              <a:t>A screen reader is a form of assistive technology that </a:t>
            </a:r>
            <a:r>
              <a:rPr lang="en-CA" sz="1900" dirty="0" smtClean="0">
                <a:solidFill>
                  <a:schemeClr val="tx1"/>
                </a:solidFill>
              </a:rPr>
              <a:t>works with the programmatic html/aria attributes behind the web page and renders the information as </a:t>
            </a:r>
            <a:r>
              <a:rPr lang="en-CA" sz="1900" dirty="0">
                <a:solidFill>
                  <a:schemeClr val="tx1"/>
                </a:solidFill>
              </a:rPr>
              <a:t>speech or braille output. </a:t>
            </a:r>
            <a:r>
              <a:rPr lang="en-CA" sz="1900" dirty="0" smtClean="0">
                <a:solidFill>
                  <a:schemeClr val="tx1"/>
                </a:solidFill>
              </a:rPr>
              <a:t>(text to speech or text to braille)</a:t>
            </a:r>
            <a:br>
              <a:rPr lang="en-CA" sz="1900" dirty="0" smtClean="0">
                <a:solidFill>
                  <a:schemeClr val="tx1"/>
                </a:solidFill>
              </a:rPr>
            </a:br>
            <a:endParaRPr lang="en-CA" sz="1900" dirty="0" smtClean="0">
              <a:solidFill>
                <a:schemeClr val="tx1"/>
              </a:solidFill>
            </a:endParaRPr>
          </a:p>
          <a:p>
            <a:r>
              <a:rPr lang="en-CA" sz="1900" dirty="0" smtClean="0">
                <a:solidFill>
                  <a:schemeClr val="tx1"/>
                </a:solidFill>
              </a:rPr>
              <a:t>Screen readers are essential to people who are blind, and are useful to people who are visually impaired, or have a learning disability. </a:t>
            </a:r>
          </a:p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" name="Picture 12" descr="Screen Reader Accessibility Testing: An Introduction - TestLodge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598" y="2408276"/>
            <a:ext cx="4088516" cy="21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Assistive Technologies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25</a:t>
            </a:fld>
            <a:endParaRPr lang="en-CA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88" y="1522107"/>
            <a:ext cx="7381799" cy="2707574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79714" y="4315865"/>
            <a:ext cx="2384987" cy="15288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09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7663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dirty="0" smtClean="0">
                <a:solidFill>
                  <a:schemeClr val="tx1"/>
                </a:solidFill>
              </a:rPr>
              <a:t>Popular Screen Readers</a:t>
            </a:r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  <a:hlinkClick r:id="rId5"/>
              </a:rPr>
              <a:t>Google Screen Reader</a:t>
            </a:r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  <a:hlinkClick r:id="rId6" tooltip="Microsoft Narrator"/>
              </a:rPr>
              <a:t>Microsoft Narrator</a:t>
            </a:r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  <a:hlinkClick r:id="rId7" tooltip="Mac OS X Voiceover"/>
              </a:rPr>
              <a:t>Mac OS X Voiceover</a:t>
            </a:r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  <a:hlinkClick r:id="rId8" tooltip="JAWS"/>
              </a:rPr>
              <a:t>JAWS</a:t>
            </a:r>
            <a:endParaRPr lang="en-CA" sz="16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6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580149" y="4315865"/>
            <a:ext cx="385590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Note: Operating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systems on computers, tablets, and mobile devices offer a wide range of built-in customization features to help meet vision, mobility, language, and learning needs.</a:t>
            </a:r>
            <a:endParaRPr lang="en-US" sz="1600" baseline="0" dirty="0" smtClean="0">
              <a:solidFill>
                <a:srgbClr val="008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354" y="5844717"/>
            <a:ext cx="3725704" cy="3274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100" baseline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Assistive Technologies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26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03" y="1436914"/>
            <a:ext cx="8390472" cy="49638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 descr="https://www.bccpa.ca/getmedia/c78fea99-5e5b-43c4-950c-a2087f7e23c6/perceiv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7" y="1580368"/>
            <a:ext cx="6940634" cy="45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/>
              <a:t>Accessible Websites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27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03" y="1436915"/>
            <a:ext cx="2490005" cy="486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9722" y="1923667"/>
            <a:ext cx="2815396" cy="3597902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09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7663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300" dirty="0" smtClean="0">
                <a:solidFill>
                  <a:schemeClr val="tx1"/>
                </a:solidFill>
              </a:rPr>
              <a:t>UBC</a:t>
            </a:r>
          </a:p>
          <a:p>
            <a:pPr marL="0" indent="0">
              <a:buNone/>
            </a:pPr>
            <a:endParaRPr lang="en-CA" sz="2300" dirty="0">
              <a:solidFill>
                <a:schemeClr val="tx1"/>
              </a:solidFill>
            </a:endParaRPr>
          </a:p>
          <a:p>
            <a:r>
              <a:rPr lang="en-CA" sz="2300" dirty="0" smtClean="0">
                <a:solidFill>
                  <a:schemeClr val="tx1"/>
                </a:solidFill>
              </a:rPr>
              <a:t>University </a:t>
            </a:r>
            <a:r>
              <a:rPr lang="en-CA" sz="2300" dirty="0">
                <a:solidFill>
                  <a:schemeClr val="tx1"/>
                </a:solidFill>
              </a:rPr>
              <a:t>of British Columbia is committed to making its websites usable by people of all abilities or with age-related limitations</a:t>
            </a:r>
            <a:r>
              <a:rPr lang="en-CA" sz="2300" dirty="0" smtClean="0">
                <a:solidFill>
                  <a:schemeClr val="tx1"/>
                </a:solidFill>
              </a:rPr>
              <a:t>.</a:t>
            </a:r>
            <a:br>
              <a:rPr lang="en-CA" sz="2300" dirty="0" smtClean="0">
                <a:solidFill>
                  <a:schemeClr val="tx1"/>
                </a:solidFill>
              </a:rPr>
            </a:br>
            <a:endParaRPr lang="en-CA" sz="2300" dirty="0">
              <a:solidFill>
                <a:schemeClr val="tx1"/>
              </a:solidFill>
            </a:endParaRPr>
          </a:p>
          <a:p>
            <a:r>
              <a:rPr lang="en-CA" sz="2300" dirty="0" smtClean="0">
                <a:solidFill>
                  <a:schemeClr val="tx1"/>
                </a:solidFill>
              </a:rPr>
              <a:t>A </a:t>
            </a:r>
            <a:r>
              <a:rPr lang="en-CA" sz="2300" dirty="0">
                <a:solidFill>
                  <a:schemeClr val="tx1"/>
                </a:solidFill>
              </a:rPr>
              <a:t>new version </a:t>
            </a:r>
            <a:r>
              <a:rPr lang="en-CA" sz="2300" dirty="0" smtClean="0">
                <a:solidFill>
                  <a:schemeClr val="tx1"/>
                </a:solidFill>
              </a:rPr>
              <a:t>of </a:t>
            </a:r>
            <a:r>
              <a:rPr lang="en-CA" sz="2300" dirty="0">
                <a:solidFill>
                  <a:schemeClr val="tx1"/>
                </a:solidFill>
              </a:rPr>
              <a:t>the UBC CLF (Common Look and Feel) Web </a:t>
            </a:r>
            <a:r>
              <a:rPr lang="en-CA" sz="2300" dirty="0" smtClean="0">
                <a:solidFill>
                  <a:schemeClr val="tx1"/>
                </a:solidFill>
              </a:rPr>
              <a:t>Template</a:t>
            </a:r>
            <a:r>
              <a:rPr lang="en-CA" sz="2300" dirty="0">
                <a:solidFill>
                  <a:schemeClr val="tx1"/>
                </a:solidFill>
              </a:rPr>
              <a:t> has been designed to be web </a:t>
            </a:r>
            <a:r>
              <a:rPr lang="en-CA" sz="2300" dirty="0" smtClean="0">
                <a:solidFill>
                  <a:schemeClr val="tx1"/>
                </a:solidFill>
              </a:rPr>
              <a:t>accessible – meets WCGA 2.0. </a:t>
            </a:r>
            <a:r>
              <a:rPr lang="en-CA" sz="3300" dirty="0" smtClean="0">
                <a:solidFill>
                  <a:schemeClr val="tx1"/>
                </a:solidFill>
              </a:rPr>
              <a:t/>
            </a:r>
            <a:br>
              <a:rPr lang="en-CA" sz="3300" dirty="0" smtClean="0">
                <a:solidFill>
                  <a:schemeClr val="tx1"/>
                </a:solidFill>
              </a:rPr>
            </a:br>
            <a:endParaRPr lang="en-CA" sz="3300" dirty="0" smtClean="0">
              <a:solidFill>
                <a:schemeClr val="tx1"/>
              </a:solidFill>
            </a:endParaRPr>
          </a:p>
          <a:p>
            <a:endParaRPr lang="en-CA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6146" name="Picture 2" descr="https://www.bccpa.ca/getmedia/e49dc427-11ae-47be-99d3-c97b5916cf45/ubc_foo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96" y="1754966"/>
            <a:ext cx="5157000" cy="390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/>
              <a:t>Accessible Websites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28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03" y="1436915"/>
            <a:ext cx="2490005" cy="486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1603" y="1635323"/>
            <a:ext cx="2815396" cy="46739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09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7663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 smtClean="0">
                <a:solidFill>
                  <a:schemeClr val="tx1"/>
                </a:solidFill>
              </a:rPr>
              <a:t>CPA Ontario</a:t>
            </a:r>
            <a:br>
              <a:rPr lang="en-CA" b="1" dirty="0" smtClean="0">
                <a:solidFill>
                  <a:schemeClr val="tx1"/>
                </a:solidFill>
              </a:rPr>
            </a:br>
            <a:endParaRPr lang="en-CA" b="1" dirty="0" smtClean="0">
              <a:solidFill>
                <a:schemeClr val="tx1"/>
              </a:solidFill>
            </a:endParaRPr>
          </a:p>
          <a:p>
            <a:r>
              <a:rPr lang="en-CA" sz="1600" dirty="0">
                <a:solidFill>
                  <a:schemeClr val="tx1"/>
                </a:solidFill>
              </a:rPr>
              <a:t>By law, in Ontario, </a:t>
            </a:r>
            <a:r>
              <a:rPr lang="en-CA" sz="1600" dirty="0" smtClean="0">
                <a:solidFill>
                  <a:schemeClr val="tx1"/>
                </a:solidFill>
              </a:rPr>
              <a:t>websites </a:t>
            </a:r>
            <a:r>
              <a:rPr lang="en-CA" sz="1600" dirty="0">
                <a:solidFill>
                  <a:schemeClr val="tx1"/>
                </a:solidFill>
              </a:rPr>
              <a:t>must be accessible if they are</a:t>
            </a:r>
            <a:r>
              <a:rPr lang="en-CA" sz="1600" dirty="0" smtClean="0">
                <a:solidFill>
                  <a:schemeClr val="tx1"/>
                </a:solidFill>
              </a:rPr>
              <a:t>:</a:t>
            </a:r>
            <a:r>
              <a:rPr lang="en-CA" sz="1600" b="1" dirty="0" smtClean="0">
                <a:solidFill>
                  <a:schemeClr val="tx1"/>
                </a:solidFill>
              </a:rPr>
              <a:t/>
            </a:r>
            <a:br>
              <a:rPr lang="en-CA" sz="1600" b="1" dirty="0" smtClean="0">
                <a:solidFill>
                  <a:schemeClr val="tx1"/>
                </a:solidFill>
              </a:rPr>
            </a:br>
            <a:endParaRPr lang="en-CA" sz="1600" dirty="0">
              <a:solidFill>
                <a:schemeClr val="tx1"/>
              </a:solidFill>
            </a:endParaRPr>
          </a:p>
          <a:p>
            <a:r>
              <a:rPr lang="en-CA" sz="1600" dirty="0">
                <a:solidFill>
                  <a:schemeClr val="tx1"/>
                </a:solidFill>
              </a:rPr>
              <a:t>a private or non-profit organization with 50+ employees; </a:t>
            </a:r>
            <a:r>
              <a:rPr lang="en-CA" sz="1600" dirty="0" smtClean="0">
                <a:solidFill>
                  <a:schemeClr val="tx1"/>
                </a:solidFill>
              </a:rPr>
              <a:t>or </a:t>
            </a:r>
            <a:br>
              <a:rPr lang="en-CA" sz="1600" dirty="0" smtClean="0">
                <a:solidFill>
                  <a:schemeClr val="tx1"/>
                </a:solidFill>
              </a:rPr>
            </a:br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dirty="0" smtClean="0">
                <a:solidFill>
                  <a:schemeClr val="tx1"/>
                </a:solidFill>
              </a:rPr>
              <a:t>a </a:t>
            </a:r>
            <a:r>
              <a:rPr lang="en-CA" sz="1600" dirty="0">
                <a:solidFill>
                  <a:schemeClr val="tx1"/>
                </a:solidFill>
              </a:rPr>
              <a:t>public sector </a:t>
            </a:r>
            <a:r>
              <a:rPr lang="en-CA" sz="1600" dirty="0" smtClean="0">
                <a:solidFill>
                  <a:schemeClr val="tx1"/>
                </a:solidFill>
              </a:rPr>
              <a:t>organization</a:t>
            </a:r>
            <a:br>
              <a:rPr lang="en-CA" sz="1600" dirty="0" smtClean="0">
                <a:solidFill>
                  <a:schemeClr val="tx1"/>
                </a:solidFill>
              </a:rPr>
            </a:br>
            <a:endParaRPr lang="en-CA" sz="1600" dirty="0" smtClean="0">
              <a:solidFill>
                <a:schemeClr val="tx1"/>
              </a:solidFill>
            </a:endParaRPr>
          </a:p>
          <a:p>
            <a:r>
              <a:rPr lang="en-CA" sz="1600" b="1" dirty="0">
                <a:solidFill>
                  <a:schemeClr val="tx1"/>
                </a:solidFill>
              </a:rPr>
              <a:t>Beginning January 1, 2021:</a:t>
            </a:r>
            <a:r>
              <a:rPr lang="en-CA" sz="1600" dirty="0">
                <a:solidFill>
                  <a:schemeClr val="tx1"/>
                </a:solidFill>
              </a:rPr>
              <a:t> all </a:t>
            </a:r>
            <a:r>
              <a:rPr lang="en-CA" sz="1600" dirty="0" smtClean="0">
                <a:solidFill>
                  <a:schemeClr val="tx1"/>
                </a:solidFill>
              </a:rPr>
              <a:t>websites </a:t>
            </a:r>
            <a:r>
              <a:rPr lang="en-CA" sz="1600" b="1" dirty="0" smtClean="0">
                <a:solidFill>
                  <a:schemeClr val="tx1"/>
                </a:solidFill>
              </a:rPr>
              <a:t>must meet WCAG 2.0 AA </a:t>
            </a:r>
            <a:r>
              <a:rPr lang="en-CA" sz="1200" dirty="0" smtClean="0">
                <a:solidFill>
                  <a:schemeClr val="tx1"/>
                </a:solidFill>
              </a:rPr>
              <a:t>other than criteria 1.2 4 (live captions) and 1.2.5 (pre-recorded audio descriptions)</a:t>
            </a: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/>
          </a:p>
          <a:p>
            <a:pPr marL="0" indent="0">
              <a:buNone/>
            </a:pPr>
            <a:endParaRPr lang="en-CA" sz="29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985404" y="1600277"/>
            <a:ext cx="46841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See CPA Ontario's - Accessibility plan</a:t>
            </a:r>
            <a:r>
              <a:rPr lang="en-CA" dirty="0"/>
              <a:t> (PDF), </a:t>
            </a: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hlinkClick r:id="rId4"/>
              </a:rPr>
              <a:t>statement</a:t>
            </a:r>
            <a:r>
              <a:rPr lang="en-CA" dirty="0"/>
              <a:t>, </a:t>
            </a:r>
            <a:r>
              <a:rPr lang="en-CA" dirty="0" smtClean="0"/>
              <a:t>and </a:t>
            </a:r>
            <a:r>
              <a:rPr lang="en-CA" dirty="0" smtClean="0">
                <a:hlinkClick r:id="rId5"/>
              </a:rPr>
              <a:t>standards </a:t>
            </a:r>
            <a:r>
              <a:rPr lang="en-CA" dirty="0">
                <a:hlinkClick r:id="rId5"/>
              </a:rPr>
              <a:t>policy</a:t>
            </a:r>
            <a:r>
              <a:rPr lang="en-CA" dirty="0"/>
              <a:t> document.</a:t>
            </a:r>
            <a:endParaRPr lang="en-US" sz="1400" baseline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176" name="Picture 8" descr="https://www.bccpa.ca/getmedia/3061ff6c-23e7-4de5-927f-d0cf15636812/cpa_ontario_foo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04" y="2527380"/>
            <a:ext cx="4333407" cy="34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/>
              <a:t>Accessible Websites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29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1603" y="1436915"/>
            <a:ext cx="2490005" cy="486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1602" y="1635323"/>
            <a:ext cx="3576933" cy="46739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09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7663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 smtClean="0">
                <a:solidFill>
                  <a:schemeClr val="tx1"/>
                </a:solidFill>
              </a:rPr>
              <a:t>CPA Canada</a:t>
            </a:r>
            <a:br>
              <a:rPr lang="en-CA" sz="1600" b="1" dirty="0" smtClean="0">
                <a:solidFill>
                  <a:schemeClr val="tx1"/>
                </a:solidFill>
              </a:rPr>
            </a:br>
            <a:endParaRPr lang="en-CA" sz="1600" b="1" dirty="0" smtClean="0">
              <a:solidFill>
                <a:schemeClr val="tx1"/>
              </a:solidFill>
            </a:endParaRPr>
          </a:p>
          <a:p>
            <a:r>
              <a:rPr lang="en-CA" sz="1600" dirty="0">
                <a:solidFill>
                  <a:schemeClr val="tx1"/>
                </a:solidFill>
              </a:rPr>
              <a:t>By law, in Ontario, new and significantly refreshed public websites must be </a:t>
            </a:r>
            <a:r>
              <a:rPr lang="en-CA" sz="1600" dirty="0" smtClean="0">
                <a:solidFill>
                  <a:schemeClr val="tx1"/>
                </a:solidFill>
              </a:rPr>
              <a:t>accessible.</a:t>
            </a:r>
            <a:r>
              <a:rPr lang="en-CA" sz="1600" b="1" dirty="0" smtClean="0">
                <a:solidFill>
                  <a:schemeClr val="tx1"/>
                </a:solidFill>
              </a:rPr>
              <a:t/>
            </a:r>
            <a:br>
              <a:rPr lang="en-CA" sz="1600" b="1" dirty="0" smtClean="0">
                <a:solidFill>
                  <a:schemeClr val="tx1"/>
                </a:solidFill>
              </a:rPr>
            </a:br>
            <a:endParaRPr lang="en-CA" sz="1600" dirty="0">
              <a:solidFill>
                <a:schemeClr val="tx1"/>
              </a:solidFill>
            </a:endParaRPr>
          </a:p>
          <a:p>
            <a:r>
              <a:rPr lang="en-CA" sz="1600" dirty="0">
                <a:solidFill>
                  <a:schemeClr val="tx1"/>
                </a:solidFill>
                <a:hlinkClick r:id="rId3"/>
              </a:rPr>
              <a:t>Accessibility Policy</a:t>
            </a:r>
            <a:r>
              <a:rPr lang="en-CA" sz="1600" dirty="0">
                <a:solidFill>
                  <a:schemeClr val="tx1"/>
                </a:solidFill>
              </a:rPr>
              <a:t> </a:t>
            </a:r>
          </a:p>
          <a:p>
            <a:r>
              <a:rPr lang="en-CA" sz="1600" dirty="0">
                <a:solidFill>
                  <a:schemeClr val="tx1"/>
                </a:solidFill>
                <a:hlinkClick r:id="rId4"/>
              </a:rPr>
              <a:t>Multi-Year Accessibility Plan</a:t>
            </a:r>
            <a:r>
              <a:rPr lang="en-CA" sz="1600" dirty="0">
                <a:solidFill>
                  <a:schemeClr val="tx1"/>
                </a:solidFill>
              </a:rPr>
              <a:t> (PDF</a:t>
            </a:r>
            <a:r>
              <a:rPr lang="en-CA" sz="1600" dirty="0" smtClean="0">
                <a:solidFill>
                  <a:schemeClr val="tx1"/>
                </a:solidFill>
              </a:rPr>
              <a:t>)</a:t>
            </a:r>
          </a:p>
          <a:p>
            <a:endParaRPr lang="en-CA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Check out CPA Canada’s site for their accessibility plan, statement and standards policy.</a:t>
            </a:r>
          </a:p>
          <a:p>
            <a:endParaRPr lang="en-CA" sz="1200" dirty="0">
              <a:solidFill>
                <a:schemeClr val="tx1"/>
              </a:solidFill>
            </a:endParaRPr>
          </a:p>
          <a:p>
            <a:endParaRPr lang="en-CA" sz="1600" dirty="0" smtClean="0">
              <a:solidFill>
                <a:schemeClr val="tx1"/>
              </a:solidFill>
            </a:endParaRPr>
          </a:p>
          <a:p>
            <a:endParaRPr lang="en-CA" sz="1600" dirty="0"/>
          </a:p>
          <a:p>
            <a:pPr marL="0" indent="0">
              <a:buNone/>
            </a:pPr>
            <a:endParaRPr lang="en-CA" sz="29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pic>
        <p:nvPicPr>
          <p:cNvPr id="8194" name="Picture 2" descr="https://www.bccpa.ca/getmedia/e783fe87-b099-4669-b094-2c56823994ee/cpa_canada_accessibil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78" y="1436915"/>
            <a:ext cx="3924536" cy="433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5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3782144" cy="623326"/>
          </a:xfrm>
        </p:spPr>
        <p:txBody>
          <a:bodyPr/>
          <a:lstStyle/>
          <a:p>
            <a:r>
              <a:rPr lang="en-US" dirty="0" smtClean="0"/>
              <a:t>People with Disabilities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20266"/>
            <a:ext cx="3836505" cy="23302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CA" sz="1600" b="1" dirty="0" smtClean="0">
                <a:solidFill>
                  <a:schemeClr val="tx1"/>
                </a:solidFill>
              </a:rPr>
              <a:t>22% of </a:t>
            </a:r>
            <a:r>
              <a:rPr lang="en-CA" sz="1600" b="1" dirty="0">
                <a:solidFill>
                  <a:schemeClr val="tx1"/>
                </a:solidFill>
              </a:rPr>
              <a:t>the Canadian population </a:t>
            </a:r>
            <a:r>
              <a:rPr lang="en-CA" sz="1600" dirty="0" smtClean="0">
                <a:solidFill>
                  <a:schemeClr val="tx1"/>
                </a:solidFill>
              </a:rPr>
              <a:t/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600" dirty="0" smtClean="0">
                <a:solidFill>
                  <a:schemeClr val="tx1"/>
                </a:solidFill>
              </a:rPr>
              <a:t>(over 15 years of age) have </a:t>
            </a:r>
            <a:r>
              <a:rPr lang="en-CA" sz="1600" dirty="0">
                <a:solidFill>
                  <a:schemeClr val="tx1"/>
                </a:solidFill>
              </a:rPr>
              <a:t>a </a:t>
            </a:r>
            <a:r>
              <a:rPr lang="en-CA" sz="1600" dirty="0" smtClean="0">
                <a:solidFill>
                  <a:schemeClr val="tx1"/>
                </a:solidFill>
              </a:rPr>
              <a:t>disability </a:t>
            </a:r>
            <a:r>
              <a:rPr lang="en-CA" sz="1600" dirty="0">
                <a:solidFill>
                  <a:schemeClr val="tx1"/>
                </a:solidFill>
              </a:rPr>
              <a:t>or functional limitation that creates accessibility </a:t>
            </a:r>
            <a:r>
              <a:rPr lang="en-CA" dirty="0">
                <a:solidFill>
                  <a:schemeClr val="tx1"/>
                </a:solidFill>
              </a:rPr>
              <a:t>barriers</a:t>
            </a:r>
            <a:r>
              <a:rPr lang="en-CA" sz="1600" dirty="0">
                <a:solidFill>
                  <a:schemeClr val="tx1"/>
                </a:solidFill>
              </a:rPr>
              <a:t>. </a:t>
            </a:r>
            <a:endParaRPr lang="en-CA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1600" dirty="0" smtClean="0">
                <a:solidFill>
                  <a:schemeClr val="tx1"/>
                </a:solidFill>
              </a:rPr>
              <a:t>Statistics </a:t>
            </a:r>
            <a:r>
              <a:rPr lang="en-CA" sz="1600" dirty="0">
                <a:solidFill>
                  <a:schemeClr val="tx1"/>
                </a:solidFill>
              </a:rPr>
              <a:t>Canada (2017) </a:t>
            </a:r>
            <a:endParaRPr lang="en-CA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CA" sz="1600" dirty="0" smtClean="0">
                <a:solidFill>
                  <a:schemeClr val="tx1"/>
                </a:solidFill>
              </a:rPr>
              <a:t>In BC the </a:t>
            </a:r>
            <a:r>
              <a:rPr lang="en-CA" sz="1600" dirty="0">
                <a:solidFill>
                  <a:schemeClr val="tx1"/>
                </a:solidFill>
              </a:rPr>
              <a:t>number varies from </a:t>
            </a:r>
            <a:r>
              <a:rPr lang="en-CA" sz="1600" b="1" dirty="0" smtClean="0">
                <a:solidFill>
                  <a:schemeClr val="tx1"/>
                </a:solidFill>
              </a:rPr>
              <a:t>17 </a:t>
            </a:r>
            <a:r>
              <a:rPr lang="en-CA" sz="1600" b="1" dirty="0">
                <a:solidFill>
                  <a:schemeClr val="tx1"/>
                </a:solidFill>
              </a:rPr>
              <a:t>- 20%.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CA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3</a:t>
            </a:fld>
            <a:endParaRPr lang="en-CA"/>
          </a:p>
        </p:txBody>
      </p:sp>
      <p:pic>
        <p:nvPicPr>
          <p:cNvPr id="8194" name="Picture 2" descr="https://www.bccpa.ca/CPABC/media/images/Accessibility/home_disabil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22" y="1877206"/>
            <a:ext cx="3092407" cy="231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Testing for Accessibility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30</a:t>
            </a:fld>
            <a:endParaRPr lang="en-C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94319" y="7496434"/>
            <a:ext cx="6229768" cy="15467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563" indent="-182563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9750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53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0950" indent="-173038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17663" indent="-184150" algn="l" defTabSz="914400" rtl="0" eaLnBrk="1" latinLnBrk="0" hangingPunct="1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  <a:defRPr sz="1800" kern="1200" baseline="0">
                <a:solidFill>
                  <a:srgbClr val="5757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 </a:t>
            </a:r>
          </a:p>
          <a:p>
            <a:pPr marL="355600" lvl="1" indent="0" fontAlgn="base">
              <a:buFont typeface="Arial" panose="020B0604020202020204" pitchFamily="34" charset="0"/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2600" y="2077018"/>
            <a:ext cx="552884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 recently conducted a preliminary web accessibility test on our corporate site and scored 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73.6%.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www.bccpa.ca/getmedia/85e14f47-99da-4e6a-bf72-b2baceaaa0ae/testing_keyboard-640-4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03" y="3243982"/>
            <a:ext cx="2913908" cy="18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bccpa.ca/getmedia/b0cdf09c-01b3-4757-9f6b-c150f7f7e844/testing_screen_reader-640-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00" y="3248219"/>
            <a:ext cx="2845700" cy="17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3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4" y="366723"/>
            <a:ext cx="7791400" cy="936104"/>
          </a:xfrm>
        </p:spPr>
        <p:txBody>
          <a:bodyPr/>
          <a:lstStyle/>
          <a:p>
            <a:r>
              <a:rPr lang="en-US" dirty="0" smtClean="0"/>
              <a:t>Steps to Achieving Accessibility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31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9176" y="1436915"/>
            <a:ext cx="6806243" cy="22998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300" b="1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43796" y="1785668"/>
            <a:ext cx="608162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100" baseline="0" dirty="0" smtClean="0">
              <a:solidFill>
                <a:srgbClr val="008AA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714" y="1919755"/>
            <a:ext cx="6459441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the next few years, CPABC websites will undergo a series of code audits, code changes, updates, and revisions in order to meet both </a:t>
            </a:r>
            <a:r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r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t>guidelines (WCAG)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and future legislation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we will develop a training plan for staff who will be focused on creating accessible content, and developing implementation strategies for other areas as needed.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www.bccpa.ca/accessibility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mini site for accessibility timeline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Implementation timeline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(2021 – 2024)	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98" y="5007089"/>
            <a:ext cx="649838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Other CPA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Provinces:</a:t>
            </a:r>
            <a:b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Reached out to 5 (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AB,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MB, ON,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)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national accessibility task force and share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across CPA</a:t>
            </a:r>
            <a:endParaRPr lang="en-US" sz="2100" baseline="0" dirty="0" smtClean="0">
              <a:solidFill>
                <a:srgbClr val="008AA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Disability?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475" y="1591088"/>
            <a:ext cx="6719298" cy="110123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2000" dirty="0" smtClean="0"/>
              <a:t>A</a:t>
            </a:r>
            <a:r>
              <a:rPr lang="en-US" sz="2000" dirty="0"/>
              <a:t> </a:t>
            </a:r>
            <a:r>
              <a:rPr lang="en-US" sz="2000" b="1" dirty="0"/>
              <a:t>disability</a:t>
            </a:r>
            <a:r>
              <a:rPr lang="en-US" sz="2000" dirty="0"/>
              <a:t> is any condition of the </a:t>
            </a:r>
            <a:r>
              <a:rPr lang="en-US" sz="2000" b="1" dirty="0">
                <a:solidFill>
                  <a:schemeClr val="tx1"/>
                </a:solidFill>
              </a:rPr>
              <a:t>body or mind</a:t>
            </a:r>
            <a:r>
              <a:rPr lang="en-US" sz="2000" dirty="0"/>
              <a:t> that makes it more difficult for the person with the condition to do certain activities and interact with the world around them</a:t>
            </a:r>
            <a:r>
              <a:rPr lang="en-US" sz="20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166475" y="5125985"/>
            <a:ext cx="630283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responsibility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ensure that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anyone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CPABC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website(s),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able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information –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matter what their abilities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41" y="3013916"/>
            <a:ext cx="3531922" cy="165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Kinds of Disabilities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5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40824" y="1600926"/>
            <a:ext cx="4599399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Disabilities include: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(blind, color blind, partial blind or poor eye-sight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(deafness or hearing impaired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motor/mobility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(tremors, muscle slowness, Parkinson’s, muscular dystrophy, cerebral palsy, stroke, missing limbs, chronic pain, etc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cognitive disabilities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(dyslexia, learning difficulties, etc.)</a:t>
            </a:r>
            <a:endParaRPr lang="en-US" sz="2000" baseline="0" dirty="0" smtClean="0">
              <a:solidFill>
                <a:srgbClr val="008AA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12" y="2575840"/>
            <a:ext cx="3660088" cy="20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Accessibility?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122" y="2689378"/>
            <a:ext cx="3525755" cy="1982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Accessibility</a:t>
            </a:r>
            <a:r>
              <a:rPr lang="en-US" sz="2200" dirty="0"/>
              <a:t> </a:t>
            </a:r>
            <a:r>
              <a:rPr lang="en-US" sz="2200" dirty="0" smtClean="0"/>
              <a:t>- the extent </a:t>
            </a:r>
            <a:r>
              <a:rPr lang="en-US" sz="2200" dirty="0"/>
              <a:t>to which as </a:t>
            </a:r>
            <a:r>
              <a:rPr lang="en-US" sz="2200" dirty="0">
                <a:solidFill>
                  <a:schemeClr val="tx1"/>
                </a:solidFill>
              </a:rPr>
              <a:t>many people as possible can effectively use a product, device, service, or environment.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6</a:t>
            </a:fld>
            <a:endParaRPr lang="en-CA"/>
          </a:p>
        </p:txBody>
      </p:sp>
      <p:pic>
        <p:nvPicPr>
          <p:cNvPr id="9222" name="Picture 6" descr="https://www.bccpa.ca/CPABC/media/images/Accessibility/what-is-accessibil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24" y="2359705"/>
            <a:ext cx="4050754" cy="279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Web Accessibility?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1045"/>
            <a:ext cx="3525755" cy="2787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200" b="1" dirty="0" smtClean="0">
                <a:solidFill>
                  <a:schemeClr val="tx1"/>
                </a:solidFill>
              </a:rPr>
              <a:t>Web Accessibility</a:t>
            </a:r>
            <a:r>
              <a:rPr lang="en-CA" sz="2200" dirty="0">
                <a:solidFill>
                  <a:schemeClr val="tx1"/>
                </a:solidFill>
              </a:rPr>
              <a:t> -</a:t>
            </a:r>
            <a:r>
              <a:rPr lang="en-CA" sz="2200" dirty="0" smtClean="0">
                <a:solidFill>
                  <a:schemeClr val="tx1"/>
                </a:solidFill>
              </a:rPr>
              <a:t> </a:t>
            </a:r>
            <a:r>
              <a:rPr lang="en-CA" sz="2200" dirty="0">
                <a:solidFill>
                  <a:schemeClr val="tx1"/>
                </a:solidFill>
              </a:rPr>
              <a:t>the inclusive practice of ensuring that there are no barriers preventing people with disabilities from interacting with or accessing websites on the World Wide </a:t>
            </a:r>
            <a:r>
              <a:rPr lang="en-CA" sz="2200" dirty="0" smtClean="0">
                <a:solidFill>
                  <a:schemeClr val="tx1"/>
                </a:solidFill>
              </a:rPr>
              <a:t>Web. 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7</a:t>
            </a:fld>
            <a:endParaRPr lang="en-CA"/>
          </a:p>
        </p:txBody>
      </p:sp>
      <p:pic>
        <p:nvPicPr>
          <p:cNvPr id="10242" name="Picture 2" descr="https://www.bccpa.ca/CPABC/media/images/Accessibility/what-is-web-accessibility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00" y="2341045"/>
            <a:ext cx="3647663" cy="25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Goals for CPABC (2021 – 2024)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94" y="1603064"/>
            <a:ext cx="4412563" cy="49624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b="1" dirty="0" smtClean="0">
                <a:solidFill>
                  <a:schemeClr val="tx1"/>
                </a:solidFill>
              </a:rPr>
              <a:t>educate CPABC staff </a:t>
            </a:r>
            <a:r>
              <a:rPr lang="en-US" sz="2400" dirty="0" smtClean="0">
                <a:solidFill>
                  <a:schemeClr val="tx1"/>
                </a:solidFill>
              </a:rPr>
              <a:t>about </a:t>
            </a:r>
            <a:r>
              <a:rPr lang="en-US" sz="2400" dirty="0">
                <a:solidFill>
                  <a:schemeClr val="tx1"/>
                </a:solidFill>
              </a:rPr>
              <a:t>web accessibility and what </a:t>
            </a:r>
            <a:r>
              <a:rPr lang="en-US" sz="2400" dirty="0" smtClean="0">
                <a:solidFill>
                  <a:schemeClr val="tx1"/>
                </a:solidFill>
              </a:rPr>
              <a:t>it means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 smtClean="0">
                <a:solidFill>
                  <a:schemeClr val="tx1"/>
                </a:solidFill>
              </a:rPr>
              <a:t>us as an organization.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</a:rPr>
              <a:t>To ensure that </a:t>
            </a:r>
            <a:r>
              <a:rPr lang="en-US" sz="2400" b="1" dirty="0">
                <a:solidFill>
                  <a:schemeClr val="tx1"/>
                </a:solidFill>
              </a:rPr>
              <a:t>by 2024, </a:t>
            </a:r>
            <a:r>
              <a:rPr lang="en-US" sz="2400" b="1" dirty="0" smtClean="0">
                <a:solidFill>
                  <a:schemeClr val="tx1"/>
                </a:solidFill>
              </a:rPr>
              <a:t>CPABC Websites </a:t>
            </a:r>
            <a:r>
              <a:rPr lang="en-US" sz="2400" b="1" dirty="0">
                <a:solidFill>
                  <a:schemeClr val="tx1"/>
                </a:solidFill>
              </a:rPr>
              <a:t>are Accessible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have removed </a:t>
            </a:r>
            <a:r>
              <a:rPr lang="en-US" sz="2400" dirty="0" smtClean="0">
                <a:solidFill>
                  <a:schemeClr val="tx1"/>
                </a:solidFill>
              </a:rPr>
              <a:t>as many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accessibility barriers as we can.</a:t>
            </a:r>
            <a:endParaRPr lang="en-CA" sz="24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2024 Goal Plan Action Alphabet Letter Decorate With LED Cotton Ball On Blue  Background Stock Photo - Image of holiday, background: 2078076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74" y="2315969"/>
            <a:ext cx="3578526" cy="2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CPABC Accessibility Task Force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9" y="1340769"/>
            <a:ext cx="7516418" cy="4852998"/>
          </a:xfrm>
        </p:spPr>
        <p:txBody>
          <a:bodyPr>
            <a:noAutofit/>
          </a:bodyPr>
          <a:lstStyle/>
          <a:p>
            <a:endParaRPr lang="en-CA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Accessibility needs </a:t>
            </a:r>
            <a:r>
              <a:rPr lang="en-US" sz="2000" dirty="0">
                <a:solidFill>
                  <a:schemeClr val="tx1"/>
                </a:solidFill>
              </a:rPr>
              <a:t>to be understood by all of us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It needs to be:</a:t>
            </a:r>
          </a:p>
          <a:p>
            <a:pPr lvl="4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Championed (All of us)</a:t>
            </a:r>
          </a:p>
          <a:p>
            <a:pPr lvl="4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planned</a:t>
            </a:r>
          </a:p>
          <a:p>
            <a:pPr lvl="4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implemented</a:t>
            </a:r>
          </a:p>
          <a:p>
            <a:pPr lvl="4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monitored</a:t>
            </a:r>
          </a:p>
          <a:p>
            <a:pPr lvl="4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reported on</a:t>
            </a:r>
          </a:p>
          <a:p>
            <a:pPr lvl="4">
              <a:lnSpc>
                <a:spcPct val="12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And maintained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ccessibility needs </a:t>
            </a:r>
            <a:r>
              <a:rPr lang="en-US" sz="2000" dirty="0">
                <a:solidFill>
                  <a:schemeClr val="tx1"/>
                </a:solidFill>
              </a:rPr>
              <a:t>to be a CPABC </a:t>
            </a:r>
            <a:r>
              <a:rPr lang="en-US" sz="2000" dirty="0" smtClean="0">
                <a:solidFill>
                  <a:schemeClr val="tx1"/>
                </a:solidFill>
              </a:rPr>
              <a:t>organizational initiative. 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4234E-C83F-4EB8-9798-5646CD4289D2}" type="slidenum">
              <a:rPr lang="en-CA" smtClean="0"/>
              <a:t>9</a:t>
            </a:fld>
            <a:endParaRPr lang="en-CA"/>
          </a:p>
        </p:txBody>
      </p:sp>
      <p:sp>
        <p:nvSpPr>
          <p:cNvPr id="4" name="AutoShape 2" descr="Town seeking applicants for the Accessibility Advisory Committee | Town of  Collingw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43" y="2608694"/>
            <a:ext cx="2475857" cy="23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A Recruit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2100" baseline="0" dirty="0" smtClean="0">
            <a:solidFill>
              <a:srgbClr val="008AA9"/>
            </a:solidFill>
            <a:latin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PowerPointDesign</Template>
  <TotalTime>0</TotalTime>
  <Words>2155</Words>
  <Application>Microsoft Office PowerPoint</Application>
  <PresentationFormat>On-screen Show (4:3)</PresentationFormat>
  <Paragraphs>273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CPA Recruitment</vt:lpstr>
      <vt:lpstr> </vt:lpstr>
      <vt:lpstr>CPABC Accessibility Task Force Mandate</vt:lpstr>
      <vt:lpstr>People with Disabilities</vt:lpstr>
      <vt:lpstr>What is a Disability?</vt:lpstr>
      <vt:lpstr>Kinds of Disabilities</vt:lpstr>
      <vt:lpstr>What is Accessibility?</vt:lpstr>
      <vt:lpstr>What is Web Accessibility?</vt:lpstr>
      <vt:lpstr>Goals for CPABC (2021 – 2024)</vt:lpstr>
      <vt:lpstr>CPABC Accessibility Task Force</vt:lpstr>
      <vt:lpstr>Scope for Web Accessibility</vt:lpstr>
      <vt:lpstr>What is WCAG?  </vt:lpstr>
      <vt:lpstr>WCAG – Creating an Inclusive Web</vt:lpstr>
      <vt:lpstr>Accessibility at CPA </vt:lpstr>
      <vt:lpstr>Other Forces are Behind Accessibility?  </vt:lpstr>
      <vt:lpstr>How to Become WCAG Accessible </vt:lpstr>
      <vt:lpstr>WCAG 2.1 – Guidelines and Criteria </vt:lpstr>
      <vt:lpstr>WCAG Guidelines (A, AA, AAA) </vt:lpstr>
      <vt:lpstr>WCAG Guidelines (A, AA, AAA) </vt:lpstr>
      <vt:lpstr>WCAG Guidelines  - Reality </vt:lpstr>
      <vt:lpstr>Accessible PDFs </vt:lpstr>
      <vt:lpstr>Videos </vt:lpstr>
      <vt:lpstr>Images </vt:lpstr>
      <vt:lpstr>Assistive Technologies </vt:lpstr>
      <vt:lpstr>Assistive Technologies </vt:lpstr>
      <vt:lpstr>Assistive Technologies </vt:lpstr>
      <vt:lpstr>Assistive Technologies </vt:lpstr>
      <vt:lpstr>Accessible Websites </vt:lpstr>
      <vt:lpstr>Accessible Websites </vt:lpstr>
      <vt:lpstr>Accessible Websites </vt:lpstr>
      <vt:lpstr>Testing for Accessibility </vt:lpstr>
      <vt:lpstr>Steps to Achieving Accessibility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2021-07-20T15:10:31Z</dcterms:created>
  <dcterms:modified xsi:type="dcterms:W3CDTF">2021-07-26T17:06:22Z</dcterms:modified>
</cp:coreProperties>
</file>