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8" r:id="rId1"/>
  </p:sldMasterIdLst>
  <p:notesMasterIdLst>
    <p:notesMasterId r:id="rId15"/>
  </p:notesMasterIdLst>
  <p:sldIdLst>
    <p:sldId id="256" r:id="rId2"/>
    <p:sldId id="327" r:id="rId3"/>
    <p:sldId id="332" r:id="rId4"/>
    <p:sldId id="302" r:id="rId5"/>
    <p:sldId id="258" r:id="rId6"/>
    <p:sldId id="316" r:id="rId7"/>
    <p:sldId id="335" r:id="rId8"/>
    <p:sldId id="336" r:id="rId9"/>
    <p:sldId id="330" r:id="rId10"/>
    <p:sldId id="331" r:id="rId11"/>
    <p:sldId id="333" r:id="rId12"/>
    <p:sldId id="334" r:id="rId13"/>
    <p:sldId id="33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59" autoAdjust="0"/>
    <p:restoredTop sz="71080" autoAdjust="0"/>
  </p:normalViewPr>
  <p:slideViewPr>
    <p:cSldViewPr snapToGrid="0">
      <p:cViewPr varScale="1">
        <p:scale>
          <a:sx n="58" d="100"/>
          <a:sy n="58" d="100"/>
        </p:scale>
        <p:origin x="840" y="4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0CDB1-6280-4C16-A1F9-446E038BA806}" type="datetimeFigureOut">
              <a:rPr lang="en-CA" smtClean="0"/>
              <a:t>2021-12-09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0A276-F1A5-41D4-9CE1-BF83AD4C10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102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7661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err="1" smtClean="0"/>
              <a:t>AccessibiliT</a:t>
            </a:r>
            <a:r>
              <a:rPr lang="en-US" baseline="0" dirty="0" smtClean="0"/>
              <a:t> </a:t>
            </a:r>
            <a:r>
              <a:rPr lang="en-US" baseline="0" dirty="0" smtClean="0"/>
              <a:t>and MPS Interactive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236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5079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9609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8204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9221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7893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2608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2166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3501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200" baseline="0" dirty="0" smtClean="0"/>
          </a:p>
          <a:p>
            <a:pPr marL="0" indent="0">
              <a:buNone/>
            </a:pPr>
            <a:endParaRPr lang="en-CA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6257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3308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0A276-F1A5-41D4-9CE1-BF83AD4C1075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1326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7486600" cy="147002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0" cap="all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861048"/>
            <a:ext cx="6944816" cy="17526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7CAB389-6F18-4DE3-A5C6-08D532776FF5}" type="datetime1">
              <a:rPr lang="en-CA" smtClean="0"/>
              <a:t>2021-12-09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E4234E-C83F-4EB8-9798-5646CD4289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05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000" y="306000"/>
            <a:ext cx="7776864" cy="9361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140969"/>
            <a:ext cx="7704000" cy="273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3B4A-D71E-4442-A6FF-D3E559B00221}" type="datetime1">
              <a:rPr lang="en-CA" smtClean="0"/>
              <a:t>2021-12-09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2000" y="1916113"/>
            <a:ext cx="7704138" cy="12255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00" baseline="0">
                <a:solidFill>
                  <a:srgbClr val="008AA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512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000" y="306000"/>
            <a:ext cx="7776864" cy="9361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140969"/>
            <a:ext cx="7704000" cy="273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7E0F-2116-40DB-B614-C26DE7A26D3E}" type="datetime1">
              <a:rPr lang="en-CA" smtClean="0"/>
              <a:t>2021-12-09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668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>
            <a:lvl1pPr>
              <a:defRPr b="1" i="0" baseline="0">
                <a:solidFill>
                  <a:srgbClr val="0070B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142800"/>
            <a:ext cx="7715200" cy="2736000"/>
          </a:xfrm>
        </p:spPr>
        <p:txBody>
          <a:bodyPr/>
          <a:lstStyle>
            <a:lvl1pPr>
              <a:defRPr baseline="0">
                <a:solidFill>
                  <a:srgbClr val="575757"/>
                </a:solidFill>
              </a:defRPr>
            </a:lvl1pPr>
            <a:lvl2pPr>
              <a:defRPr baseline="0">
                <a:solidFill>
                  <a:srgbClr val="575757"/>
                </a:solidFill>
              </a:defRPr>
            </a:lvl2pPr>
            <a:lvl3pPr>
              <a:defRPr baseline="0">
                <a:solidFill>
                  <a:srgbClr val="575757"/>
                </a:solidFill>
              </a:defRPr>
            </a:lvl3pPr>
            <a:lvl4pPr>
              <a:defRPr baseline="0">
                <a:solidFill>
                  <a:srgbClr val="575757"/>
                </a:solidFill>
              </a:defRPr>
            </a:lvl4pPr>
            <a:lvl5pPr>
              <a:defRPr baseline="0">
                <a:solidFill>
                  <a:srgbClr val="57575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rgbClr val="0070B3"/>
                </a:solidFill>
              </a:defRPr>
            </a:lvl1pPr>
          </a:lstStyle>
          <a:p>
            <a:fld id="{DF6A87EC-9795-41DB-B1F9-B9D2E8963EEA}" type="datetime1">
              <a:rPr lang="en-CA" smtClean="0"/>
              <a:t>2021-12-09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rgbClr val="0070B3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rgbClr val="0070B3"/>
                </a:solidFill>
              </a:defRPr>
            </a:lvl1pPr>
          </a:lstStyle>
          <a:p>
            <a:fld id="{9EE4234E-C83F-4EB8-9798-5646CD4289D2}" type="slidenum">
              <a:rPr lang="en-CA" smtClean="0"/>
              <a:t>‹#›</a:t>
            </a:fld>
            <a:endParaRPr lang="en-CA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956981" y="1915200"/>
            <a:ext cx="7777163" cy="1224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sz="2100" baseline="0">
                <a:solidFill>
                  <a:srgbClr val="008AA9"/>
                </a:solidFill>
                <a:latin typeface="Arial" panose="020B0604020202020204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688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>
            <a:lvl1pPr>
              <a:defRPr b="1" i="0" baseline="0">
                <a:solidFill>
                  <a:srgbClr val="0070B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142800"/>
            <a:ext cx="7715200" cy="2736000"/>
          </a:xfrm>
        </p:spPr>
        <p:txBody>
          <a:bodyPr/>
          <a:lstStyle>
            <a:lvl1pPr>
              <a:defRPr baseline="0">
                <a:solidFill>
                  <a:srgbClr val="575757"/>
                </a:solidFill>
              </a:defRPr>
            </a:lvl1pPr>
            <a:lvl2pPr>
              <a:defRPr baseline="0">
                <a:solidFill>
                  <a:srgbClr val="575757"/>
                </a:solidFill>
              </a:defRPr>
            </a:lvl2pPr>
            <a:lvl3pPr>
              <a:defRPr baseline="0">
                <a:solidFill>
                  <a:srgbClr val="575757"/>
                </a:solidFill>
              </a:defRPr>
            </a:lvl3pPr>
            <a:lvl4pPr>
              <a:defRPr baseline="0">
                <a:solidFill>
                  <a:srgbClr val="575757"/>
                </a:solidFill>
              </a:defRPr>
            </a:lvl4pPr>
            <a:lvl5pPr>
              <a:defRPr baseline="0">
                <a:solidFill>
                  <a:srgbClr val="57575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rgbClr val="0070B3"/>
                </a:solidFill>
              </a:defRPr>
            </a:lvl1pPr>
          </a:lstStyle>
          <a:p>
            <a:fld id="{BBB9919F-6932-4525-8534-D5942F17E1BD}" type="datetime1">
              <a:rPr lang="en-CA" smtClean="0"/>
              <a:t>2021-12-09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rgbClr val="0070B3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rgbClr val="0070B3"/>
                </a:solidFill>
              </a:defRPr>
            </a:lvl1pPr>
          </a:lstStyle>
          <a:p>
            <a:fld id="{9EE4234E-C83F-4EB8-9798-5646CD4289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692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9200" y="1988840"/>
            <a:ext cx="7632847" cy="374441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47864" y="6309320"/>
            <a:ext cx="1666528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B6B123F-B913-49B8-AC73-3E099BD36D9D}" type="datetime1">
              <a:rPr lang="en-CA" smtClean="0"/>
              <a:t>2021-12-09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1600" y="6309320"/>
            <a:ext cx="2391544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E4234E-C83F-4EB8-9798-5646CD4289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513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FE14-02D7-4025-BD8B-6EA897470ED9}" type="datetime1">
              <a:rPr lang="en-CA" smtClean="0"/>
              <a:t>2021-12-09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925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791400" cy="93610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3212976"/>
            <a:ext cx="7715200" cy="273630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79556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0070B3"/>
                </a:solidFill>
                <a:latin typeface="Arial" panose="020B0604020202020204" pitchFamily="34" charset="0"/>
              </a:defRPr>
            </a:lvl1pPr>
          </a:lstStyle>
          <a:p>
            <a:fld id="{7E89C3B6-369B-4DBA-990A-4DE9913C1EC2}" type="datetime1">
              <a:rPr lang="en-CA" smtClean="0"/>
              <a:t>2021-12-09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600" y="6309320"/>
            <a:ext cx="239154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rgbClr val="0070B3"/>
                </a:solidFill>
                <a:latin typeface="Arial" panose="020B0604020202020204" pitchFamily="34" charset="0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08104" y="6309320"/>
            <a:ext cx="50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rgbClr val="0070B3"/>
                </a:solidFill>
                <a:latin typeface="Arial" panose="020B0604020202020204" pitchFamily="34" charset="0"/>
              </a:defRPr>
            </a:lvl1pPr>
          </a:lstStyle>
          <a:p>
            <a:fld id="{9EE4234E-C83F-4EB8-9798-5646CD4289D2}" type="slidenum">
              <a:rPr lang="en-CA" smtClean="0"/>
              <a:t>‹#›</a:t>
            </a:fld>
            <a:endParaRPr lang="en-CA"/>
          </a:p>
        </p:txBody>
      </p:sp>
      <p:sp>
        <p:nvSpPr>
          <p:cNvPr id="7" name="Date Placeholder 6"/>
          <p:cNvSpPr txBox="1">
            <a:spLocks/>
          </p:cNvSpPr>
          <p:nvPr/>
        </p:nvSpPr>
        <p:spPr>
          <a:xfrm>
            <a:off x="3491880" y="6309320"/>
            <a:ext cx="10801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8" name="Slide Number Placeholder 8"/>
          <p:cNvSpPr txBox="1">
            <a:spLocks/>
          </p:cNvSpPr>
          <p:nvPr/>
        </p:nvSpPr>
        <p:spPr>
          <a:xfrm>
            <a:off x="4572000" y="6309320"/>
            <a:ext cx="144016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739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2563" indent="-182563" algn="l" defTabSz="914400" rtl="0" eaLnBrk="1" latinLnBrk="0" hangingPunct="1">
        <a:spcBef>
          <a:spcPct val="20000"/>
        </a:spcBef>
        <a:buSzPct val="75000"/>
        <a:buFont typeface="Arial" panose="020B0604020202020204" pitchFamily="34" charset="0"/>
        <a:buChar char="•"/>
        <a:defRPr sz="1800" kern="1200" baseline="0">
          <a:solidFill>
            <a:srgbClr val="5757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184150" algn="l" defTabSz="914400" rtl="0" eaLnBrk="1" latinLnBrk="0" hangingPunct="1">
        <a:spcBef>
          <a:spcPct val="20000"/>
        </a:spcBef>
        <a:buSzPct val="75000"/>
        <a:buFont typeface="Arial" panose="020B0604020202020204" pitchFamily="34" charset="0"/>
        <a:buChar char="•"/>
        <a:defRPr sz="1800" kern="1200" baseline="0">
          <a:solidFill>
            <a:srgbClr val="5757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95350" indent="-173038" algn="l" defTabSz="914400" rtl="0" eaLnBrk="1" latinLnBrk="0" hangingPunct="1">
        <a:spcBef>
          <a:spcPct val="20000"/>
        </a:spcBef>
        <a:buSzPct val="75000"/>
        <a:buFont typeface="Arial" panose="020B0604020202020204" pitchFamily="34" charset="0"/>
        <a:buChar char="•"/>
        <a:defRPr sz="1800" kern="1200" baseline="0">
          <a:solidFill>
            <a:srgbClr val="5757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0950" indent="-173038" algn="l" defTabSz="914400" rtl="0" eaLnBrk="1" latinLnBrk="0" hangingPunct="1">
        <a:spcBef>
          <a:spcPct val="20000"/>
        </a:spcBef>
        <a:buSzPct val="75000"/>
        <a:buFont typeface="Arial" panose="020B0604020202020204" pitchFamily="34" charset="0"/>
        <a:buChar char="•"/>
        <a:defRPr sz="1800" kern="1200" baseline="0">
          <a:solidFill>
            <a:srgbClr val="5757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17663" indent="-184150" algn="l" defTabSz="914400" rtl="0" eaLnBrk="1" latinLnBrk="0" hangingPunct="1">
        <a:spcBef>
          <a:spcPct val="20000"/>
        </a:spcBef>
        <a:buSzPct val="75000"/>
        <a:buFont typeface="Arial" panose="020B0604020202020204" pitchFamily="34" charset="0"/>
        <a:buChar char="•"/>
        <a:defRPr sz="1800" kern="1200" baseline="0">
          <a:solidFill>
            <a:srgbClr val="5757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Distribution%20of%20Accessibility%20Guidelines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PDFs_fillable_on_websites.xlsx" TargetMode="External"/><Relationship Id="rId4" Type="http://schemas.openxmlformats.org/officeDocument/2006/relationships/hyperlink" Target="List%20of%20PDF's%20in%20Kentico%20CMS%20-%20Nov%2024,%202021.xls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268" y="2310651"/>
            <a:ext cx="7486600" cy="14700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1</a:t>
            </a:fld>
            <a:endParaRPr lang="en-CA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76465"/>
            <a:ext cx="9144000" cy="19091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79714" y="3116424"/>
            <a:ext cx="3517641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aseline="0" dirty="0" smtClean="0">
                <a:solidFill>
                  <a:schemeClr val="bg1"/>
                </a:solidFill>
                <a:latin typeface="Arial" panose="020B0604020202020204" pitchFamily="34" charset="0"/>
              </a:rPr>
              <a:t>CPABC 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Accessibility Initiative </a:t>
            </a:r>
            <a:b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Meeting #2</a:t>
            </a:r>
            <a:endParaRPr lang="en-US" sz="3200" baseline="0" dirty="0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61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714" y="366723"/>
            <a:ext cx="7791400" cy="936104"/>
          </a:xfrm>
        </p:spPr>
        <p:txBody>
          <a:bodyPr/>
          <a:lstStyle/>
          <a:p>
            <a:r>
              <a:rPr lang="en-US" dirty="0" smtClean="0"/>
              <a:t>Accessible Standard PDFs - PLAN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10</a:t>
            </a:fld>
            <a:endParaRPr lang="en-C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822981"/>
              </p:ext>
            </p:extLst>
          </p:nvPr>
        </p:nvGraphicFramePr>
        <p:xfrm>
          <a:off x="228599" y="1412335"/>
          <a:ext cx="8299939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155">
                  <a:extLst>
                    <a:ext uri="{9D8B030D-6E8A-4147-A177-3AD203B41FA5}">
                      <a16:colId xmlns:a16="http://schemas.microsoft.com/office/drawing/2014/main" val="112688082"/>
                    </a:ext>
                  </a:extLst>
                </a:gridCol>
                <a:gridCol w="3592814">
                  <a:extLst>
                    <a:ext uri="{9D8B030D-6E8A-4147-A177-3AD203B41FA5}">
                      <a16:colId xmlns:a16="http://schemas.microsoft.com/office/drawing/2014/main" val="4184751772"/>
                    </a:ext>
                  </a:extLst>
                </a:gridCol>
                <a:gridCol w="2074985">
                  <a:extLst>
                    <a:ext uri="{9D8B030D-6E8A-4147-A177-3AD203B41FA5}">
                      <a16:colId xmlns:a16="http://schemas.microsoft.com/office/drawing/2014/main" val="3310033052"/>
                    </a:ext>
                  </a:extLst>
                </a:gridCol>
                <a:gridCol w="2074985">
                  <a:extLst>
                    <a:ext uri="{9D8B030D-6E8A-4147-A177-3AD203B41FA5}">
                      <a16:colId xmlns:a16="http://schemas.microsoft.com/office/drawing/2014/main" val="3182439416"/>
                    </a:ext>
                  </a:extLst>
                </a:gridCol>
              </a:tblGrid>
              <a:tr h="20954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Action</a:t>
                      </a:r>
                      <a:r>
                        <a:rPr lang="en-US" sz="1200" baseline="0" dirty="0" smtClean="0"/>
                        <a:t> 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More Details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Due Date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451620"/>
                  </a:ext>
                </a:extLst>
              </a:tr>
              <a:tr h="139251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Every department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need to come up with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dedicated liaison 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 for PDFs.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person</a:t>
                      </a: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work with 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 team and will provide</a:t>
                      </a: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 (if required) with the 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original/</a:t>
                      </a: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documents for each PDF. 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 15,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234701"/>
                  </a:ext>
                </a:extLst>
              </a:tr>
              <a:tr h="65854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0"/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are </a:t>
                      </a:r>
                      <a:r>
                        <a:rPr lang="en-CA" sz="16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currently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looking at options for PDF accessibility services that can help us make all our existing PDFs accessible. 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277908"/>
                  </a:ext>
                </a:extLst>
              </a:tr>
              <a:tr h="105997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</a:t>
                      </a:r>
                      <a:r>
                        <a:rPr lang="en-CA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PDF liaisons will be trained 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creating</a:t>
                      </a: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accessible PDFs (and WORD)</a:t>
                      </a: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documents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</a:p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Once trained, each department liaison will be responsible for making future PDF’s accessible.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 (2021-2022)</a:t>
                      </a:r>
                      <a:r>
                        <a:rPr lang="en-CA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CA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79236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8699" y="5901253"/>
            <a:ext cx="665577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PDF must all be accessible.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PDFs are the responsibility of each department.</a:t>
            </a:r>
          </a:p>
        </p:txBody>
      </p:sp>
    </p:spTree>
    <p:extLst>
      <p:ext uri="{BB962C8B-B14F-4D97-AF65-F5344CB8AC3E}">
        <p14:creationId xmlns:p14="http://schemas.microsoft.com/office/powerpoint/2010/main" val="52229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714" y="366723"/>
            <a:ext cx="7791400" cy="936104"/>
          </a:xfrm>
        </p:spPr>
        <p:txBody>
          <a:bodyPr/>
          <a:lstStyle/>
          <a:p>
            <a:r>
              <a:rPr lang="en-US" dirty="0" smtClean="0"/>
              <a:t>Accessible Fillable PDFs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11</a:t>
            </a:fld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73724" y="1611675"/>
            <a:ext cx="6875584" cy="46976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CA" sz="7200" dirty="0" smtClean="0"/>
              <a:t>Fillable PDFs must be made accessible or be converted to </a:t>
            </a:r>
          </a:p>
          <a:p>
            <a:pPr marL="0" indent="0">
              <a:buNone/>
            </a:pPr>
            <a:r>
              <a:rPr lang="en-CA" sz="7200" dirty="0" smtClean="0"/>
              <a:t>online e-forms.</a:t>
            </a:r>
            <a:br>
              <a:rPr lang="en-CA" sz="7200" dirty="0" smtClean="0"/>
            </a:br>
            <a:endParaRPr lang="en-CA" sz="7200" dirty="0" smtClean="0"/>
          </a:p>
          <a:p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We currently have </a:t>
            </a:r>
            <a:r>
              <a:rPr lang="en-US" sz="7200" b="1" dirty="0">
                <a:solidFill>
                  <a:schemeClr val="bg2">
                    <a:lumMod val="25000"/>
                  </a:schemeClr>
                </a:solidFill>
              </a:rPr>
              <a:t>70 fillable PDFs</a:t>
            </a:r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b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72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Making fillable PDFs accessible is much more challenging than standard PDFs.</a:t>
            </a:r>
            <a:b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72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The web team will work with the owners of these </a:t>
            </a:r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70 fillable </a:t>
            </a: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PDFs to decide the following:</a:t>
            </a:r>
          </a:p>
          <a:p>
            <a:pPr marL="342900" indent="-342900"/>
            <a:endParaRPr lang="en-US" sz="72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/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</a:rPr>
              <a:t>Best Practice </a:t>
            </a:r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- Can </a:t>
            </a: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any of these fillable PDFs become online </a:t>
            </a:r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e-forms?</a:t>
            </a:r>
            <a:b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72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/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Do </a:t>
            </a: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any of these fillable PDFs collect personal information?</a:t>
            </a:r>
            <a:br>
              <a:rPr lang="en-US" sz="7200" dirty="0">
                <a:solidFill>
                  <a:schemeClr val="bg2">
                    <a:lumMod val="25000"/>
                  </a:schemeClr>
                </a:solidFill>
              </a:rPr>
            </a:br>
            <a:endParaRPr lang="en-US" sz="72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/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Do any of these fillable PDFs need entries from multiple people</a:t>
            </a:r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72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72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en-CA" sz="7200" dirty="0"/>
          </a:p>
          <a:p>
            <a:pPr marL="0" indent="0">
              <a:buNone/>
            </a:pPr>
            <a:endParaRPr lang="en-CA" b="1" dirty="0" smtClean="0"/>
          </a:p>
          <a:p>
            <a:pPr marL="0" indent="0">
              <a:buNone/>
            </a:pPr>
            <a:r>
              <a:rPr lang="en-CA" sz="2900" b="1" dirty="0" smtClean="0"/>
              <a:t/>
            </a:r>
            <a:br>
              <a:rPr lang="en-CA" sz="2900" b="1" dirty="0" smtClean="0"/>
            </a:br>
            <a:endParaRPr lang="en-CA" sz="2900" dirty="0"/>
          </a:p>
          <a:p>
            <a:pPr marL="285750" indent="-285750"/>
            <a:endParaRPr lang="en-CA" sz="1600" dirty="0" smtClean="0"/>
          </a:p>
          <a:p>
            <a:pPr marL="285750" indent="-285750"/>
            <a:endParaRPr lang="en-CA" sz="1600" dirty="0"/>
          </a:p>
          <a:p>
            <a:pPr marL="285750" indent="-285750"/>
            <a:endParaRPr lang="en-CA" sz="1600" dirty="0" smtClean="0"/>
          </a:p>
          <a:p>
            <a:pPr marL="285750" indent="-285750"/>
            <a:endParaRPr lang="en-CA" sz="1600" dirty="0"/>
          </a:p>
          <a:p>
            <a:pPr marL="0" indent="0">
              <a:buNone/>
            </a:pPr>
            <a:r>
              <a:rPr lang="en-CA" sz="1600" b="1" dirty="0"/>
              <a:t>	</a:t>
            </a:r>
            <a:br>
              <a:rPr lang="en-CA" sz="1600" b="1" dirty="0"/>
            </a:br>
            <a:endParaRPr lang="en-CA" sz="1600" b="1" dirty="0"/>
          </a:p>
        </p:txBody>
      </p:sp>
    </p:spTree>
    <p:extLst>
      <p:ext uri="{BB962C8B-B14F-4D97-AF65-F5344CB8AC3E}">
        <p14:creationId xmlns:p14="http://schemas.microsoft.com/office/powerpoint/2010/main" val="169540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714" y="366723"/>
            <a:ext cx="7791400" cy="9361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Complex PDFs </a:t>
            </a:r>
            <a:r>
              <a:rPr lang="en-CA" dirty="0"/>
              <a:t/>
            </a:r>
            <a:br>
              <a:rPr lang="en-CA" dirty="0"/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12</a:t>
            </a:fld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42676" y="1212464"/>
            <a:ext cx="7728438" cy="524988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dirty="0" smtClean="0"/>
              <a:t>Complex PDF’s include:</a:t>
            </a:r>
            <a:br>
              <a:rPr lang="en-US" sz="6400" dirty="0" smtClean="0"/>
            </a:br>
            <a:endParaRPr lang="en-US" sz="6400" dirty="0" smtClean="0"/>
          </a:p>
          <a:p>
            <a:r>
              <a:rPr lang="en-US" sz="6400" dirty="0" smtClean="0"/>
              <a:t>CPABC in Focus magazine</a:t>
            </a:r>
            <a:endParaRPr lang="en-US" sz="6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6400" dirty="0" smtClean="0">
                <a:solidFill>
                  <a:schemeClr val="bg2">
                    <a:lumMod val="25000"/>
                  </a:schemeClr>
                </a:solidFill>
              </a:rPr>
              <a:t>PD Catalogue</a:t>
            </a:r>
          </a:p>
          <a:p>
            <a:r>
              <a:rPr lang="en-US" sz="6400" dirty="0" smtClean="0">
                <a:solidFill>
                  <a:schemeClr val="bg2">
                    <a:lumMod val="25000"/>
                  </a:schemeClr>
                </a:solidFill>
              </a:rPr>
              <a:t>Regulatory Report to the Public</a:t>
            </a:r>
          </a:p>
          <a:p>
            <a:r>
              <a:rPr lang="en-US" sz="6400" dirty="0" smtClean="0">
                <a:solidFill>
                  <a:schemeClr val="bg2">
                    <a:lumMod val="25000"/>
                  </a:schemeClr>
                </a:solidFill>
              </a:rPr>
              <a:t>Etc.</a:t>
            </a:r>
          </a:p>
          <a:p>
            <a:pPr marL="0" indent="0">
              <a:buNone/>
            </a:pPr>
            <a:endParaRPr lang="en-US" sz="6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CA" sz="6400" b="1" dirty="0" smtClean="0">
                <a:solidFill>
                  <a:schemeClr val="accent6">
                    <a:lumMod val="75000"/>
                  </a:schemeClr>
                </a:solidFill>
              </a:rPr>
              <a:t>Best practice </a:t>
            </a:r>
            <a:r>
              <a:rPr lang="en-CA" sz="6400" dirty="0" smtClean="0"/>
              <a:t>- As long as we have </a:t>
            </a:r>
            <a:r>
              <a:rPr lang="en-CA" sz="6400" b="1" dirty="0" smtClean="0"/>
              <a:t>alternative ways of communicating the information </a:t>
            </a:r>
            <a:r>
              <a:rPr lang="en-CA" sz="6400" dirty="0" smtClean="0"/>
              <a:t>found in the PDF, then this is considered meeting accessibility, and we don’t have to make the PDF accessible.</a:t>
            </a:r>
          </a:p>
          <a:p>
            <a:endParaRPr lang="en-CA" sz="6400" dirty="0" smtClean="0"/>
          </a:p>
          <a:p>
            <a:pPr marL="0" indent="0">
              <a:buNone/>
            </a:pPr>
            <a:r>
              <a:rPr lang="en-CA" sz="6400" b="1" dirty="0" smtClean="0"/>
              <a:t>Example: </a:t>
            </a:r>
            <a:r>
              <a:rPr lang="en-CA" sz="6400" dirty="0" smtClean="0"/>
              <a:t>CPABC in Focus magazine is currently in PDF only.  Going forward, we will html the magazine along with creating a PDF.  Both will be available, the html version will be accessible.</a:t>
            </a:r>
          </a:p>
          <a:p>
            <a:pPr marL="0" indent="0">
              <a:buNone/>
            </a:pPr>
            <a:endParaRPr lang="en-CA" sz="6400" dirty="0"/>
          </a:p>
          <a:p>
            <a:pPr marL="0" indent="0">
              <a:buNone/>
            </a:pPr>
            <a:r>
              <a:rPr lang="en-CA" sz="6400" b="1" dirty="0" smtClean="0"/>
              <a:t>Example: </a:t>
            </a:r>
            <a:r>
              <a:rPr lang="en-CA" sz="6400" dirty="0" smtClean="0"/>
              <a:t>PD Catalogue is currently a PDF, but our online PD search will be accessible, so this is considered meeting accessibility.  </a:t>
            </a:r>
            <a:br>
              <a:rPr lang="en-CA" sz="6400" dirty="0" smtClean="0"/>
            </a:br>
            <a:endParaRPr lang="en-CA" sz="6400" dirty="0"/>
          </a:p>
          <a:p>
            <a:pPr marL="0" indent="0">
              <a:buNone/>
            </a:pPr>
            <a:r>
              <a:rPr lang="en-CA" sz="6400" b="1" dirty="0" smtClean="0"/>
              <a:t>Example:  </a:t>
            </a:r>
            <a:r>
              <a:rPr lang="en-CA" sz="6400" dirty="0" smtClean="0"/>
              <a:t>Regulatory Report to the Public is currently a PDF, we will need to either provide a html version of this PDF, or present an accessible WORD version along side the PDF, or make the current PDF accessible, in order to meet accessibility.</a:t>
            </a:r>
            <a:endParaRPr lang="en-CA" sz="6400" dirty="0"/>
          </a:p>
          <a:p>
            <a:pPr marL="0" indent="0">
              <a:buNone/>
            </a:pPr>
            <a:endParaRPr lang="en-CA" b="1" dirty="0" smtClean="0"/>
          </a:p>
          <a:p>
            <a:pPr marL="0" indent="0" algn="ctr">
              <a:buNone/>
            </a:pPr>
            <a:r>
              <a:rPr lang="en-CA" sz="2900" b="1" dirty="0" smtClean="0"/>
              <a:t/>
            </a:r>
            <a:br>
              <a:rPr lang="en-CA" sz="2900" b="1" dirty="0" smtClean="0"/>
            </a:br>
            <a:endParaRPr lang="en-CA" sz="1600" dirty="0"/>
          </a:p>
          <a:p>
            <a:pPr marL="0" indent="0">
              <a:buNone/>
            </a:pPr>
            <a:r>
              <a:rPr lang="en-CA" sz="1600" b="1" dirty="0"/>
              <a:t>	</a:t>
            </a:r>
            <a:br>
              <a:rPr lang="en-CA" sz="1600" b="1" dirty="0"/>
            </a:br>
            <a:endParaRPr lang="en-CA" sz="1600" b="1" dirty="0"/>
          </a:p>
        </p:txBody>
      </p:sp>
    </p:spTree>
    <p:extLst>
      <p:ext uri="{BB962C8B-B14F-4D97-AF65-F5344CB8AC3E}">
        <p14:creationId xmlns:p14="http://schemas.microsoft.com/office/powerpoint/2010/main" val="406268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Accessible PDF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1603984"/>
            <a:ext cx="7860323" cy="4831985"/>
          </a:xfrm>
        </p:spPr>
        <p:txBody>
          <a:bodyPr>
            <a:normAutofit/>
          </a:bodyPr>
          <a:lstStyle/>
          <a:p>
            <a:r>
              <a:rPr lang="en-US" dirty="0" smtClean="0"/>
              <a:t>Each department (or teams within that department) must come up with </a:t>
            </a:r>
            <a:r>
              <a:rPr lang="en-US" b="1" dirty="0" smtClean="0"/>
              <a:t>one person </a:t>
            </a:r>
            <a:r>
              <a:rPr lang="en-US" dirty="0" smtClean="0"/>
              <a:t>who will be the </a:t>
            </a:r>
            <a:r>
              <a:rPr lang="en-US" b="1" dirty="0" smtClean="0"/>
              <a:t>PDF liaison </a:t>
            </a:r>
            <a:r>
              <a:rPr lang="en-US" dirty="0" smtClean="0"/>
              <a:t>for your department.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person will: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Help the web team, by providing source documents for each live PDF.  Please provide PDF liaison name to me by:</a:t>
            </a:r>
            <a:br>
              <a:rPr lang="en-US" dirty="0" smtClean="0"/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Jan 15, 2022 (email me directly)</a:t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Be trained on creating accessible WORD and PDFs: </a:t>
            </a:r>
            <a:br>
              <a:rPr lang="en-US" dirty="0" smtClean="0"/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Q4 - 2021-22</a:t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Be responsible for accessible PDFs - fixing, maintaining, and creating new PDFs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Beginning: April 2022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881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2" y="306000"/>
            <a:ext cx="8247702" cy="936104"/>
          </a:xfrm>
        </p:spPr>
        <p:txBody>
          <a:bodyPr/>
          <a:lstStyle/>
          <a:p>
            <a:r>
              <a:rPr lang="en-US" dirty="0" smtClean="0"/>
              <a:t>CPABC Web Accessibility –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087" y="1888638"/>
            <a:ext cx="6871521" cy="43099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22% of Canadians, and 17 – 20%  of people from BC have some sort of limitation that creates accessibility barriers.</a:t>
            </a:r>
          </a:p>
          <a:p>
            <a:endParaRPr lang="en-US" dirty="0"/>
          </a:p>
          <a:p>
            <a:r>
              <a:rPr lang="en-US" dirty="0" smtClean="0"/>
              <a:t>On June 17, 2021 – Accessibility became law in BC.  </a:t>
            </a:r>
            <a:br>
              <a:rPr lang="en-US" dirty="0" smtClean="0"/>
            </a:br>
            <a:r>
              <a:rPr lang="en-US" dirty="0" smtClean="0"/>
              <a:t>Accessibility regulations still need to be established.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CPABC will be following WCAG 2.1 AA guidelines (Web Content Accessibility Guidelines which are universal) - 50 guidelines in total  - A and AA (rankings - complexity levels for each guideline)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Ontario (CPA Ontario and CPA Canada) is WCAG 2.0 AA compliant as of January of 2021. </a:t>
            </a:r>
            <a:r>
              <a:rPr lang="en-US" sz="1200" dirty="0" smtClean="0"/>
              <a:t>(started in 2014)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following provinces currently have legislation focused on accessibility:  BC, Manitoba, Ontario, Quebec, Nova Scotia. </a:t>
            </a:r>
            <a:br>
              <a:rPr lang="en-US" dirty="0" smtClean="0"/>
            </a:br>
            <a:r>
              <a:rPr lang="en-US" sz="1000" dirty="0" smtClean="0"/>
              <a:t>(Newfoundland and Labrador have proposed legislation as of Oct 26, 2021.)</a:t>
            </a:r>
          </a:p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624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2" y="306000"/>
            <a:ext cx="8247702" cy="936104"/>
          </a:xfrm>
        </p:spPr>
        <p:txBody>
          <a:bodyPr/>
          <a:lstStyle/>
          <a:p>
            <a:r>
              <a:rPr lang="en-US" dirty="0" smtClean="0"/>
              <a:t>CPABC Web Accessibility -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087" y="1888638"/>
            <a:ext cx="7073744" cy="45649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SzTx/>
              <a:defRPr/>
            </a:pPr>
            <a:r>
              <a:rPr lang="en-US" dirty="0" smtClean="0"/>
              <a:t>Corporate </a:t>
            </a:r>
            <a:r>
              <a:rPr lang="en-CA" dirty="0" smtClean="0"/>
              <a:t>site </a:t>
            </a:r>
            <a:r>
              <a:rPr lang="en-CA" dirty="0"/>
              <a:t>scored </a:t>
            </a:r>
            <a:r>
              <a:rPr lang="en-CA" b="1" dirty="0"/>
              <a:t>73.6% </a:t>
            </a:r>
            <a:r>
              <a:rPr lang="en-CA" dirty="0"/>
              <a:t>on a preliminary </a:t>
            </a:r>
            <a:r>
              <a:rPr lang="en-CA" b="1" dirty="0"/>
              <a:t>automated</a:t>
            </a:r>
            <a:r>
              <a:rPr lang="en-CA" dirty="0"/>
              <a:t> accessibility test. </a:t>
            </a:r>
            <a:r>
              <a:rPr lang="en-CA" dirty="0" smtClean="0"/>
              <a:t>(automated testing can only find about 50% of all technical, backend, code, accessibility issues.) </a:t>
            </a:r>
            <a:endParaRPr lang="en-CA" dirty="0"/>
          </a:p>
          <a:p>
            <a:pPr marL="0" indent="0">
              <a:spcBef>
                <a:spcPts val="0"/>
              </a:spcBef>
              <a:buSzTx/>
              <a:buNone/>
              <a:defRPr/>
            </a:pPr>
            <a:endParaRPr lang="en-US" dirty="0" smtClean="0"/>
          </a:p>
          <a:p>
            <a:pPr>
              <a:spcBef>
                <a:spcPts val="0"/>
              </a:spcBef>
              <a:buSzTx/>
              <a:defRPr/>
            </a:pPr>
            <a:r>
              <a:rPr lang="en-US" dirty="0" smtClean="0"/>
              <a:t>Manual testing </a:t>
            </a:r>
            <a:r>
              <a:rPr lang="en-US" dirty="0"/>
              <a:t>(</a:t>
            </a:r>
            <a:r>
              <a:rPr lang="en-US" dirty="0" smtClean="0"/>
              <a:t>Screen </a:t>
            </a:r>
            <a:r>
              <a:rPr lang="en-US" dirty="0"/>
              <a:t>Readers and </a:t>
            </a:r>
            <a:r>
              <a:rPr lang="en-US" dirty="0" smtClean="0"/>
              <a:t>“Keyboard” only) -  is </a:t>
            </a:r>
            <a:r>
              <a:rPr lang="en-US" dirty="0"/>
              <a:t>the most </a:t>
            </a:r>
            <a:r>
              <a:rPr lang="en-US" dirty="0" smtClean="0"/>
              <a:t>effective way </a:t>
            </a:r>
            <a:r>
              <a:rPr lang="en-US" dirty="0"/>
              <a:t>to test </a:t>
            </a:r>
            <a:r>
              <a:rPr lang="en-US" dirty="0" smtClean="0"/>
              <a:t>web pages for accessibility.</a:t>
            </a:r>
          </a:p>
          <a:p>
            <a:pPr>
              <a:spcBef>
                <a:spcPts val="0"/>
              </a:spcBef>
              <a:buSzTx/>
              <a:defRPr/>
            </a:pPr>
            <a:endParaRPr lang="en-US" dirty="0"/>
          </a:p>
          <a:p>
            <a:pPr>
              <a:spcBef>
                <a:spcPts val="0"/>
              </a:spcBef>
              <a:buSzTx/>
              <a:defRPr/>
            </a:pPr>
            <a:r>
              <a:rPr lang="en-US" dirty="0" smtClean="0"/>
              <a:t>CPABC will use both automated testing (</a:t>
            </a:r>
            <a:r>
              <a:rPr lang="en-US" dirty="0" err="1" smtClean="0"/>
              <a:t>SiteImprove</a:t>
            </a:r>
            <a:r>
              <a:rPr lang="en-US" dirty="0" smtClean="0"/>
              <a:t>) and manual testing (screen readers, keyboard, axe) to ensure we meet all accessibility requirements.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>
              <a:spcBef>
                <a:spcPts val="0"/>
              </a:spcBef>
              <a:buSzTx/>
              <a:defRPr/>
            </a:pPr>
            <a:endParaRPr lang="en-CA" b="1" dirty="0"/>
          </a:p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3</a:t>
            </a:fld>
            <a:endParaRPr lang="en-CA"/>
          </a:p>
        </p:txBody>
      </p:sp>
      <p:pic>
        <p:nvPicPr>
          <p:cNvPr id="5" name="Picture 2" descr="https://www.bccpa.ca/getmedia/85e14f47-99da-4e6a-bf72-b2baceaaa0ae/testing_keyboard-640-4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936" y="5058236"/>
            <a:ext cx="2035649" cy="128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s://www.bccpa.ca/getmedia/b0cdf09c-01b3-4757-9f6b-c150f7f7e844/testing_screen_reader-640-40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02" y="5058236"/>
            <a:ext cx="1981915" cy="1251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2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Disability? </a:t>
            </a:r>
            <a:r>
              <a:rPr lang="en-US" dirty="0"/>
              <a:t>– </a:t>
            </a:r>
            <a:r>
              <a:rPr lang="en-US" dirty="0" smtClean="0"/>
              <a:t>Recap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95246"/>
            <a:ext cx="6719298" cy="158206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dirty="0" smtClean="0"/>
              <a:t>A </a:t>
            </a:r>
            <a:r>
              <a:rPr lang="en-US" b="1" dirty="0" smtClean="0"/>
              <a:t>disability</a:t>
            </a:r>
            <a:r>
              <a:rPr lang="en-US" dirty="0" smtClean="0"/>
              <a:t> is any condition of the </a:t>
            </a:r>
            <a:r>
              <a:rPr lang="en-US" b="1" dirty="0" smtClean="0">
                <a:solidFill>
                  <a:schemeClr val="tx1"/>
                </a:solidFill>
              </a:rPr>
              <a:t>body or mind</a:t>
            </a:r>
            <a:r>
              <a:rPr lang="en-US" dirty="0" smtClean="0"/>
              <a:t> that makes it more difficult for the person to do certain activities and interact with the world around them.</a:t>
            </a:r>
            <a:r>
              <a:rPr lang="en-US" dirty="0"/>
              <a:t> </a:t>
            </a:r>
            <a:br>
              <a:rPr lang="en-US" dirty="0"/>
            </a:br>
            <a:endParaRPr lang="en-US" dirty="0" smtClean="0"/>
          </a:p>
          <a:p>
            <a:pPr marL="0" indent="0" fontAlgn="base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WCAG guidelines account for many types of disabilities.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endParaRPr lang="en-US" dirty="0" smtClean="0"/>
          </a:p>
          <a:p>
            <a:pPr marL="0" indent="0" fontAlgn="base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0" indent="0" fontAlgn="base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4</a:t>
            </a:fld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352624" y="3137508"/>
            <a:ext cx="7713958" cy="2292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visual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(blind, color blind, partial blind or poor eye-sight)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auditory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(deafness or hearing impaired)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motor/mobility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(tremors, muscle slowness, Parkinson’s, muscular dystrophy, cerebral palsy, stroke, missing limbs, chronic pain, etc.)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cognitive disabilities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(dyslexia, learning difficulties, etc.)</a:t>
            </a:r>
            <a:endParaRPr lang="en-US" sz="1600" dirty="0">
              <a:solidFill>
                <a:srgbClr val="008AA9"/>
              </a:solidFill>
              <a:latin typeface="Arial" panose="020B0604020202020204" pitchFamily="34" charset="0"/>
            </a:endParaRPr>
          </a:p>
          <a:p>
            <a:endParaRPr lang="en-US" sz="2100" baseline="0" dirty="0" smtClean="0">
              <a:solidFill>
                <a:srgbClr val="008AA9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6775" y="5427762"/>
            <a:ext cx="66440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responsibility will be to ensure that anyone that comes to the CPABC website(s), is able to access information – 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matter what their abilities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are.</a:t>
            </a:r>
            <a:endParaRPr lang="en-CA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382" y="2844387"/>
            <a:ext cx="1676400" cy="112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5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Goals for CPABC</a:t>
            </a:r>
            <a:r>
              <a:rPr lang="en-US" dirty="0" smtClean="0"/>
              <a:t>– Recap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94" y="1603065"/>
            <a:ext cx="6947260" cy="446362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To </a:t>
            </a:r>
            <a:r>
              <a:rPr lang="en-US" sz="2000" b="1" dirty="0" smtClean="0">
                <a:solidFill>
                  <a:schemeClr val="tx1"/>
                </a:solidFill>
              </a:rPr>
              <a:t>educate CPABC staff </a:t>
            </a:r>
            <a:r>
              <a:rPr lang="en-US" sz="2000" dirty="0" smtClean="0">
                <a:solidFill>
                  <a:schemeClr val="tx1"/>
                </a:solidFill>
              </a:rPr>
              <a:t>about </a:t>
            </a:r>
            <a:r>
              <a:rPr lang="en-US" sz="2000" dirty="0">
                <a:solidFill>
                  <a:schemeClr val="tx1"/>
                </a:solidFill>
              </a:rPr>
              <a:t>web accessibility and what </a:t>
            </a:r>
            <a:r>
              <a:rPr lang="en-US" sz="2000" dirty="0" smtClean="0">
                <a:solidFill>
                  <a:schemeClr val="tx1"/>
                </a:solidFill>
              </a:rPr>
              <a:t>it means </a:t>
            </a:r>
            <a:r>
              <a:rPr lang="en-US" sz="2000" dirty="0">
                <a:solidFill>
                  <a:schemeClr val="tx1"/>
                </a:solidFill>
              </a:rPr>
              <a:t>for </a:t>
            </a:r>
            <a:r>
              <a:rPr lang="en-US" sz="2000" dirty="0" smtClean="0">
                <a:solidFill>
                  <a:schemeClr val="tx1"/>
                </a:solidFill>
              </a:rPr>
              <a:t>us as an organization.</a:t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/>
                </a:solidFill>
              </a:rPr>
              <a:t>To ensure that </a:t>
            </a:r>
            <a:r>
              <a:rPr lang="en-US" sz="2000" b="1" dirty="0">
                <a:solidFill>
                  <a:schemeClr val="tx1"/>
                </a:solidFill>
              </a:rPr>
              <a:t>by </a:t>
            </a:r>
            <a:r>
              <a:rPr lang="en-US" sz="2000" b="1" strike="sngStrike" dirty="0" smtClean="0">
                <a:solidFill>
                  <a:schemeClr val="tx1"/>
                </a:solidFill>
              </a:rPr>
              <a:t>2024 </a:t>
            </a:r>
            <a:r>
              <a:rPr lang="en-US" sz="2000" b="1" dirty="0" smtClean="0">
                <a:solidFill>
                  <a:srgbClr val="FF0000"/>
                </a:solidFill>
              </a:rPr>
              <a:t>the end of 2022</a:t>
            </a:r>
            <a:r>
              <a:rPr lang="en-US" sz="2000" b="1" dirty="0" smtClean="0">
                <a:solidFill>
                  <a:schemeClr val="tx1"/>
                </a:solidFill>
              </a:rPr>
              <a:t>, CPABC websites </a:t>
            </a:r>
            <a:r>
              <a:rPr lang="en-US" sz="2000" b="1" dirty="0">
                <a:solidFill>
                  <a:schemeClr val="tx1"/>
                </a:solidFill>
              </a:rPr>
              <a:t>are </a:t>
            </a:r>
            <a:r>
              <a:rPr lang="en-US" sz="2000" b="1" dirty="0" smtClean="0">
                <a:solidFill>
                  <a:schemeClr val="tx1"/>
                </a:solidFill>
              </a:rPr>
              <a:t>accessible </a:t>
            </a:r>
            <a:r>
              <a:rPr lang="en-US" sz="2000" dirty="0">
                <a:solidFill>
                  <a:schemeClr val="tx1"/>
                </a:solidFill>
              </a:rPr>
              <a:t>and </a:t>
            </a:r>
            <a:r>
              <a:rPr lang="en-US" sz="2000" dirty="0" smtClean="0">
                <a:solidFill>
                  <a:schemeClr val="tx1"/>
                </a:solidFill>
              </a:rPr>
              <a:t>we </a:t>
            </a:r>
            <a:r>
              <a:rPr lang="en-US" sz="2000" dirty="0">
                <a:solidFill>
                  <a:schemeClr val="tx1"/>
                </a:solidFill>
              </a:rPr>
              <a:t>have removed </a:t>
            </a:r>
            <a:r>
              <a:rPr lang="en-US" sz="2000" dirty="0" smtClean="0">
                <a:solidFill>
                  <a:schemeClr val="tx1"/>
                </a:solidFill>
              </a:rPr>
              <a:t>as many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accessibility barriers as we can.   </a:t>
            </a:r>
            <a:r>
              <a:rPr lang="en-US" sz="1200" dirty="0" smtClean="0">
                <a:solidFill>
                  <a:schemeClr val="tx1"/>
                </a:solidFill>
              </a:rPr>
              <a:t>(PDFs and Videos may take a bit longer)</a:t>
            </a:r>
            <a:endParaRPr lang="en-CA" sz="1200" b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11" y="3834879"/>
            <a:ext cx="3490155" cy="218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6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714" y="366723"/>
            <a:ext cx="7791400" cy="93610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WCAG Guidelines - </a:t>
            </a:r>
            <a:r>
              <a:rPr lang="en-US" dirty="0" smtClean="0"/>
              <a:t>Recap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6</a:t>
            </a:fld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89185" y="1591408"/>
            <a:ext cx="7715200" cy="4717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b="1" dirty="0" smtClean="0">
                <a:solidFill>
                  <a:schemeClr val="tx1"/>
                </a:solidFill>
              </a:rPr>
              <a:t>Reminders!</a:t>
            </a:r>
            <a:r>
              <a:rPr lang="en-CA" sz="2000" dirty="0">
                <a:solidFill>
                  <a:schemeClr val="tx1"/>
                </a:solidFill>
              </a:rPr>
              <a:t/>
            </a:r>
            <a:br>
              <a:rPr lang="en-CA" sz="2000" dirty="0">
                <a:solidFill>
                  <a:schemeClr val="tx1"/>
                </a:solidFill>
              </a:rPr>
            </a:br>
            <a:endParaRPr lang="en-CA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CA" sz="2000" b="1" dirty="0" smtClean="0">
                <a:solidFill>
                  <a:schemeClr val="tx1"/>
                </a:solidFill>
              </a:rPr>
              <a:t>A website cannot be 100% accessible.</a:t>
            </a:r>
            <a:r>
              <a:rPr lang="en-CA" sz="2400" b="1" dirty="0" smtClean="0">
                <a:solidFill>
                  <a:schemeClr val="tx1"/>
                </a:solidFill>
              </a:rPr>
              <a:t/>
            </a:r>
            <a:br>
              <a:rPr lang="en-CA" sz="2400" b="1" dirty="0" smtClean="0">
                <a:solidFill>
                  <a:schemeClr val="tx1"/>
                </a:solidFill>
              </a:rPr>
            </a:br>
            <a:endParaRPr lang="en-CA" sz="2400" b="1" dirty="0">
              <a:solidFill>
                <a:schemeClr val="tx1"/>
              </a:solidFill>
            </a:endParaRPr>
          </a:p>
          <a:p>
            <a:r>
              <a:rPr lang="en-CA" dirty="0"/>
              <a:t>S</a:t>
            </a:r>
            <a:r>
              <a:rPr lang="en-CA" dirty="0" smtClean="0"/>
              <a:t>ome </a:t>
            </a:r>
            <a:r>
              <a:rPr lang="en-CA" dirty="0"/>
              <a:t>people with disabilities </a:t>
            </a:r>
            <a:r>
              <a:rPr lang="en-CA" dirty="0" smtClean="0"/>
              <a:t>won’t </a:t>
            </a:r>
            <a:r>
              <a:rPr lang="en-CA" dirty="0"/>
              <a:t>be able to access our sites – because their </a:t>
            </a:r>
            <a:r>
              <a:rPr lang="en-CA" b="1" dirty="0"/>
              <a:t>needs </a:t>
            </a:r>
            <a:r>
              <a:rPr lang="en-CA" b="1" dirty="0" smtClean="0"/>
              <a:t>may fall </a:t>
            </a:r>
            <a:r>
              <a:rPr lang="en-CA" b="1" dirty="0"/>
              <a:t>outside of the scope </a:t>
            </a:r>
            <a:r>
              <a:rPr lang="en-CA" dirty="0"/>
              <a:t>of the </a:t>
            </a:r>
            <a:r>
              <a:rPr lang="en-CA" dirty="0" smtClean="0"/>
              <a:t>WCAG guidelines.</a:t>
            </a:r>
            <a:br>
              <a:rPr lang="en-CA" dirty="0" smtClean="0"/>
            </a:br>
            <a:endParaRPr lang="en-CA" dirty="0"/>
          </a:p>
          <a:p>
            <a:r>
              <a:rPr lang="en-CA" dirty="0" smtClean="0"/>
              <a:t>Accessibility </a:t>
            </a:r>
            <a:r>
              <a:rPr lang="en-CA" dirty="0"/>
              <a:t>is a </a:t>
            </a:r>
            <a:r>
              <a:rPr lang="en-CA" dirty="0" smtClean="0"/>
              <a:t>continuum and a lifelong commitment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Guidelines may change and new ones will be added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1067519" y="3134307"/>
            <a:ext cx="56761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ttps://www.bccpa.ca/CPABC/media/images/Accessibility/home_disabiliti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923" y="4563208"/>
            <a:ext cx="1626706" cy="138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2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130" y="212487"/>
            <a:ext cx="7791400" cy="8114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Established Accessibility Processes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7</a:t>
            </a:fld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00101" y="2631583"/>
            <a:ext cx="7728438" cy="4833087"/>
          </a:xfrm>
        </p:spPr>
        <p:txBody>
          <a:bodyPr>
            <a:normAutofit/>
          </a:bodyPr>
          <a:lstStyle/>
          <a:p>
            <a:endParaRPr lang="en-CA" b="1" dirty="0" smtClean="0"/>
          </a:p>
          <a:p>
            <a:pPr marL="0" indent="0">
              <a:buNone/>
            </a:pPr>
            <a:r>
              <a:rPr lang="en-CA" sz="2900" b="1" dirty="0" smtClean="0"/>
              <a:t/>
            </a:r>
            <a:br>
              <a:rPr lang="en-CA" sz="2900" b="1" dirty="0" smtClean="0"/>
            </a:br>
            <a:endParaRPr lang="en-CA" sz="2900" dirty="0"/>
          </a:p>
          <a:p>
            <a:pPr marL="285750" indent="-285750"/>
            <a:endParaRPr lang="en-CA" sz="1600" dirty="0" smtClean="0"/>
          </a:p>
          <a:p>
            <a:pPr marL="285750" indent="-285750"/>
            <a:endParaRPr lang="en-CA" sz="1600" dirty="0"/>
          </a:p>
          <a:p>
            <a:pPr marL="285750" indent="-285750"/>
            <a:endParaRPr lang="en-CA" sz="1600" dirty="0" smtClean="0"/>
          </a:p>
          <a:p>
            <a:pPr marL="285750" indent="-285750"/>
            <a:endParaRPr lang="en-CA" sz="1600" dirty="0"/>
          </a:p>
          <a:p>
            <a:pPr marL="0" indent="0">
              <a:buNone/>
            </a:pPr>
            <a:r>
              <a:rPr lang="en-CA" sz="1600" b="1" dirty="0"/>
              <a:t>	</a:t>
            </a:r>
            <a:br>
              <a:rPr lang="en-CA" sz="1600" b="1" dirty="0"/>
            </a:br>
            <a:endParaRPr lang="en-CA" sz="1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589048"/>
              </p:ext>
            </p:extLst>
          </p:nvPr>
        </p:nvGraphicFramePr>
        <p:xfrm>
          <a:off x="800101" y="1576344"/>
          <a:ext cx="6457671" cy="4361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2554">
                  <a:extLst>
                    <a:ext uri="{9D8B030D-6E8A-4147-A177-3AD203B41FA5}">
                      <a16:colId xmlns:a16="http://schemas.microsoft.com/office/drawing/2014/main" val="3062385679"/>
                    </a:ext>
                  </a:extLst>
                </a:gridCol>
                <a:gridCol w="745117">
                  <a:extLst>
                    <a:ext uri="{9D8B030D-6E8A-4147-A177-3AD203B41FA5}">
                      <a16:colId xmlns:a16="http://schemas.microsoft.com/office/drawing/2014/main" val="2739929193"/>
                    </a:ext>
                  </a:extLst>
                </a:gridCol>
              </a:tblGrid>
              <a:tr h="475709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Accessibility</a:t>
                      </a:r>
                      <a:r>
                        <a:rPr lang="en-US" baseline="0" dirty="0" smtClean="0"/>
                        <a:t> Processes Established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033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Accessibility Timeline – 2022 </a:t>
                      </a:r>
                      <a:b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(*PDFs &amp; Videos may take a bit longer)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158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</a:t>
                      </a:r>
                      <a:r>
                        <a:rPr lang="en-CA" sz="16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  <a:r>
                        <a:rPr lang="en-CA" sz="1600" b="0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CA" sz="16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Party (E-Cubed) to assist with Accessibility initiative</a:t>
                      </a:r>
                      <a:endParaRPr lang="en-CA" sz="1600" b="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463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Accessibility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286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ccessibility Project Site on SharePoint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427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Distribution</a:t>
                      </a: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 of work document </a:t>
                      </a: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(E-Cubed and Web Team)</a:t>
                      </a:r>
                      <a:endParaRPr lang="en-CA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070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 action="ppaction://hlinkfile"/>
                        </a:rPr>
                        <a:t>PDF Inventory 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(standard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 action="ppaction://hlinkfile"/>
                        </a:rPr>
                        <a:t>fillable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PDFs)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57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Confirmed Accessibility tools – </a:t>
                      </a:r>
                      <a:r>
                        <a:rPr lang="en-CA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SiteImprove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CA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Deque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(Axe)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1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to Maintaining</a:t>
                      </a: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“technical” accessibility integrity – once we are fully accessible.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5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SOW signed off</a:t>
                      </a:r>
                      <a:endParaRPr lang="en-CA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83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6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714" y="366723"/>
            <a:ext cx="7791400" cy="9361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Outstanding Accessibility Processes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8</a:t>
            </a:fld>
            <a:endParaRPr lang="en-C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15325"/>
              </p:ext>
            </p:extLst>
          </p:nvPr>
        </p:nvGraphicFramePr>
        <p:xfrm>
          <a:off x="936104" y="1760982"/>
          <a:ext cx="6897842" cy="1959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1502">
                  <a:extLst>
                    <a:ext uri="{9D8B030D-6E8A-4147-A177-3AD203B41FA5}">
                      <a16:colId xmlns:a16="http://schemas.microsoft.com/office/drawing/2014/main" val="3062385679"/>
                    </a:ext>
                  </a:extLst>
                </a:gridCol>
                <a:gridCol w="1426340">
                  <a:extLst>
                    <a:ext uri="{9D8B030D-6E8A-4147-A177-3AD203B41FA5}">
                      <a16:colId xmlns:a16="http://schemas.microsoft.com/office/drawing/2014/main" val="2739929193"/>
                    </a:ext>
                  </a:extLst>
                </a:gridCol>
              </a:tblGrid>
              <a:tr h="475709">
                <a:tc>
                  <a:txBody>
                    <a:bodyPr/>
                    <a:lstStyle/>
                    <a:p>
                      <a:r>
                        <a:rPr lang="en-US" dirty="0" smtClean="0"/>
                        <a:t>Accessibility</a:t>
                      </a:r>
                      <a:r>
                        <a:rPr lang="en-US" baseline="0" dirty="0" smtClean="0"/>
                        <a:t> Processes  - Outstanding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 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033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Images made accessible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r>
                        <a:rPr lang="en-US" baseline="0" dirty="0" smtClean="0"/>
                        <a:t>30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309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Web Publishing</a:t>
                      </a:r>
                      <a:r>
                        <a:rPr lang="en-US" baseline="0" dirty="0" smtClean="0"/>
                        <a:t> Process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</a:t>
                      </a:r>
                      <a:r>
                        <a:rPr lang="en-US" baseline="0" dirty="0" smtClean="0"/>
                        <a:t> 30, 2022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125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PDFs made accessible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See plan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872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 Videos and Podcasts made</a:t>
                      </a:r>
                      <a:r>
                        <a:rPr lang="en-US" baseline="0" dirty="0" smtClean="0"/>
                        <a:t> accessible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961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714" y="366723"/>
            <a:ext cx="7791400" cy="936104"/>
          </a:xfrm>
        </p:spPr>
        <p:txBody>
          <a:bodyPr/>
          <a:lstStyle/>
          <a:p>
            <a:r>
              <a:rPr lang="en-US" dirty="0" smtClean="0"/>
              <a:t>PDFs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234E-C83F-4EB8-9798-5646CD4289D2}" type="slidenum">
              <a:rPr lang="en-CA" smtClean="0"/>
              <a:t>9</a:t>
            </a:fld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9176" y="1436915"/>
            <a:ext cx="6806243" cy="22998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2300" b="1" dirty="0" smtClean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1043796" y="1503760"/>
            <a:ext cx="608162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100" baseline="0" dirty="0" smtClean="0">
              <a:solidFill>
                <a:srgbClr val="008AA9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6755" y="1893770"/>
            <a:ext cx="6459441" cy="42165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CPABC PDF Inventory</a:t>
            </a:r>
          </a:p>
          <a:p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Corporate Site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742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PD Site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22</a:t>
            </a:r>
            <a:b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</a:t>
            </a:r>
            <a:b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764</a:t>
            </a:r>
            <a:b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Fillable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PDFs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   70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accessible PDF can be read and accessed by people with disabilities, primarily people who are vision-impaired </a:t>
            </a:r>
            <a: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assistive technology to read the </a:t>
            </a:r>
            <a: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PDF </a:t>
            </a: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through a screen reader or a Braille printout.</a:t>
            </a:r>
            <a:b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634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PA Recruitm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2100" baseline="0" dirty="0" smtClean="0">
            <a:solidFill>
              <a:srgbClr val="008AA9"/>
            </a:solidFill>
            <a:latin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PowerPointDesign</Template>
  <TotalTime>0</TotalTime>
  <Words>1252</Words>
  <Application>Microsoft Office PowerPoint</Application>
  <PresentationFormat>On-screen Show (4:3)</PresentationFormat>
  <Paragraphs>175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CPA Recruitment</vt:lpstr>
      <vt:lpstr> </vt:lpstr>
      <vt:lpstr>CPABC Web Accessibility – Recap</vt:lpstr>
      <vt:lpstr>CPABC Web Accessibility - Recap</vt:lpstr>
      <vt:lpstr>What is a Disability? – Recap</vt:lpstr>
      <vt:lpstr>Goals for CPABC– Recap</vt:lpstr>
      <vt:lpstr>WCAG Guidelines - Recap </vt:lpstr>
      <vt:lpstr> Established Accessibility Processes  </vt:lpstr>
      <vt:lpstr>Outstanding Accessibility Processes  </vt:lpstr>
      <vt:lpstr>PDFs </vt:lpstr>
      <vt:lpstr>Accessible Standard PDFs - PLAN </vt:lpstr>
      <vt:lpstr>Accessible Fillable PDFs </vt:lpstr>
      <vt:lpstr>Complex PDFs   </vt:lpstr>
      <vt:lpstr>Accessible PDF Action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2021-07-20T15:10:31Z</dcterms:created>
  <dcterms:modified xsi:type="dcterms:W3CDTF">2021-12-09T21:37:55Z</dcterms:modified>
</cp:coreProperties>
</file>